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680" r:id="rId2"/>
    <p:sldMasterId id="2147483686" r:id="rId3"/>
    <p:sldMasterId id="2147483657" r:id="rId4"/>
    <p:sldMasterId id="2147483670" r:id="rId5"/>
    <p:sldMasterId id="2147483676" r:id="rId6"/>
    <p:sldMasterId id="2147483659" r:id="rId7"/>
    <p:sldMasterId id="2147483687" r:id="rId8"/>
  </p:sldMasterIdLst>
  <p:notesMasterIdLst>
    <p:notesMasterId r:id="rId54"/>
  </p:notesMasterIdLst>
  <p:sldIdLst>
    <p:sldId id="356" r:id="rId9"/>
    <p:sldId id="357" r:id="rId10"/>
    <p:sldId id="358" r:id="rId11"/>
    <p:sldId id="359" r:id="rId12"/>
    <p:sldId id="398" r:id="rId13"/>
    <p:sldId id="397" r:id="rId14"/>
    <p:sldId id="361" r:id="rId15"/>
    <p:sldId id="388" r:id="rId16"/>
    <p:sldId id="391" r:id="rId17"/>
    <p:sldId id="392" r:id="rId18"/>
    <p:sldId id="393" r:id="rId19"/>
    <p:sldId id="394" r:id="rId20"/>
    <p:sldId id="395" r:id="rId21"/>
    <p:sldId id="399" r:id="rId22"/>
    <p:sldId id="400" r:id="rId23"/>
    <p:sldId id="401" r:id="rId24"/>
    <p:sldId id="402" r:id="rId25"/>
    <p:sldId id="403" r:id="rId26"/>
    <p:sldId id="396" r:id="rId27"/>
    <p:sldId id="390" r:id="rId28"/>
    <p:sldId id="372" r:id="rId29"/>
    <p:sldId id="404" r:id="rId30"/>
    <p:sldId id="405" r:id="rId31"/>
    <p:sldId id="406" r:id="rId32"/>
    <p:sldId id="407" r:id="rId33"/>
    <p:sldId id="408" r:id="rId34"/>
    <p:sldId id="409" r:id="rId35"/>
    <p:sldId id="410" r:id="rId36"/>
    <p:sldId id="411" r:id="rId37"/>
    <p:sldId id="412" r:id="rId38"/>
    <p:sldId id="413" r:id="rId39"/>
    <p:sldId id="414" r:id="rId40"/>
    <p:sldId id="415" r:id="rId41"/>
    <p:sldId id="385" r:id="rId42"/>
    <p:sldId id="386" r:id="rId43"/>
    <p:sldId id="387" r:id="rId44"/>
    <p:sldId id="364" r:id="rId45"/>
    <p:sldId id="416" r:id="rId46"/>
    <p:sldId id="417" r:id="rId47"/>
    <p:sldId id="420" r:id="rId48"/>
    <p:sldId id="418" r:id="rId49"/>
    <p:sldId id="421" r:id="rId50"/>
    <p:sldId id="419" r:id="rId51"/>
    <p:sldId id="422" r:id="rId52"/>
    <p:sldId id="42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47A4F-3F96-4E26-B42F-4A4BD4D377F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7A63C-9273-426F-A37F-ED15C8876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5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7de6d240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7de6d240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03b7b372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03b7b372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7de6d240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7de6d240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7de6d240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7de6d240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03b7b365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03b7b365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03b7b365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03b7b365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7de6d240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7de6d240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7de6d240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7de6d240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03b7b365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03b7b365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7de6d240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7de6d240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7de6d240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7de6d240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049991a3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049991a3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049991a33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049991a33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049991a33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049991a33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03b7b372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03b7b372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F46F2-B5FB-4375-8D8B-A26D81437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787C9-20B3-4C1C-8DAC-8A744D26B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3DAF7-C034-4392-857E-5C3BF407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719BC-4410-45BF-A7FB-5400F51BBDD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7C587-35C9-4892-9A91-3D5AB0F45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29174-B098-469D-8853-06B5B86D2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4358-6ACE-46C3-B42B-304E8F780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0ED59-B4F4-47AC-AFF4-4DAA44C62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BC476C-B40A-4075-9208-D19AB038E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6F95E-AEBD-4EA8-ABE9-96E0BFC85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719BC-4410-45BF-A7FB-5400F51BBDD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2670C-2483-401F-9F2F-723132059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5B399-6B07-45A7-B192-853EE0D90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4358-6ACE-46C3-B42B-304E8F780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2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0EE6A5-4170-4E88-B5EC-DB3EAF92C8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2F412-FC67-40E4-B9E6-0606C6D5B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3E3E8-72A2-484A-9E76-E6C6666BC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719BC-4410-45BF-A7FB-5400F51BBDD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90829-AC09-4B59-BDB5-ACF4F63A1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F1C40-7EC6-49E7-9EAD-0FA92D98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4358-6ACE-46C3-B42B-304E8F780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80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33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9267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0A17D997-C0CF-41AB-9CB1-BA1512FE362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1063098"/>
            <a:ext cx="12192000" cy="1215756"/>
          </a:xfrm>
          <a:custGeom>
            <a:avLst/>
            <a:gdLst>
              <a:gd name="T0" fmla="*/ 37796 w 83333"/>
              <a:gd name="T1" fmla="*/ 4777 h 12108"/>
              <a:gd name="T2" fmla="*/ 37790 w 83333"/>
              <a:gd name="T3" fmla="*/ 4805 h 12108"/>
              <a:gd name="T4" fmla="*/ 37775 w 83333"/>
              <a:gd name="T5" fmla="*/ 4778 h 12108"/>
              <a:gd name="T6" fmla="*/ 37796 w 83333"/>
              <a:gd name="T7" fmla="*/ 4777 h 12108"/>
              <a:gd name="T8" fmla="*/ 0 w 83333"/>
              <a:gd name="T9" fmla="*/ 7350 h 12108"/>
              <a:gd name="T10" fmla="*/ 4758 w 83333"/>
              <a:gd name="T11" fmla="*/ 12108 h 12108"/>
              <a:gd name="T12" fmla="*/ 9513 w 83333"/>
              <a:gd name="T13" fmla="*/ 7494 h 12108"/>
              <a:gd name="T14" fmla="*/ 11218 w 83333"/>
              <a:gd name="T15" fmla="*/ 8087 h 12108"/>
              <a:gd name="T16" fmla="*/ 13916 w 83333"/>
              <a:gd name="T17" fmla="*/ 5858 h 12108"/>
              <a:gd name="T18" fmla="*/ 15135 w 83333"/>
              <a:gd name="T19" fmla="*/ 6312 h 12108"/>
              <a:gd name="T20" fmla="*/ 16730 w 83333"/>
              <a:gd name="T21" fmla="*/ 5409 h 12108"/>
              <a:gd name="T22" fmla="*/ 16317 w 83333"/>
              <a:gd name="T23" fmla="*/ 7350 h 12108"/>
              <a:gd name="T24" fmla="*/ 21074 w 83333"/>
              <a:gd name="T25" fmla="*/ 12108 h 12108"/>
              <a:gd name="T26" fmla="*/ 25829 w 83333"/>
              <a:gd name="T27" fmla="*/ 7494 h 12108"/>
              <a:gd name="T28" fmla="*/ 27535 w 83333"/>
              <a:gd name="T29" fmla="*/ 8087 h 12108"/>
              <a:gd name="T30" fmla="*/ 29715 w 83333"/>
              <a:gd name="T31" fmla="*/ 7011 h 12108"/>
              <a:gd name="T32" fmla="*/ 34024 w 83333"/>
              <a:gd name="T33" fmla="*/ 11215 h 12108"/>
              <a:gd name="T34" fmla="*/ 38332 w 83333"/>
              <a:gd name="T35" fmla="*/ 7047 h 12108"/>
              <a:gd name="T36" fmla="*/ 40485 w 83333"/>
              <a:gd name="T37" fmla="*/ 8087 h 12108"/>
              <a:gd name="T38" fmla="*/ 43183 w 83333"/>
              <a:gd name="T39" fmla="*/ 5858 h 12108"/>
              <a:gd name="T40" fmla="*/ 44401 w 83333"/>
              <a:gd name="T41" fmla="*/ 6312 h 12108"/>
              <a:gd name="T42" fmla="*/ 45420 w 83333"/>
              <a:gd name="T43" fmla="*/ 6009 h 12108"/>
              <a:gd name="T44" fmla="*/ 48085 w 83333"/>
              <a:gd name="T45" fmla="*/ 8087 h 12108"/>
              <a:gd name="T46" fmla="*/ 49656 w 83333"/>
              <a:gd name="T47" fmla="*/ 7593 h 12108"/>
              <a:gd name="T48" fmla="*/ 54408 w 83333"/>
              <a:gd name="T49" fmla="*/ 12108 h 12108"/>
              <a:gd name="T50" fmla="*/ 59165 w 83333"/>
              <a:gd name="T51" fmla="*/ 7350 h 12108"/>
              <a:gd name="T52" fmla="*/ 58899 w 83333"/>
              <a:gd name="T53" fmla="*/ 5780 h 12108"/>
              <a:gd name="T54" fmla="*/ 60201 w 83333"/>
              <a:gd name="T55" fmla="*/ 6312 h 12108"/>
              <a:gd name="T56" fmla="*/ 61477 w 83333"/>
              <a:gd name="T57" fmla="*/ 5806 h 12108"/>
              <a:gd name="T58" fmla="*/ 64185 w 83333"/>
              <a:gd name="T59" fmla="*/ 8087 h 12108"/>
              <a:gd name="T60" fmla="*/ 65756 w 83333"/>
              <a:gd name="T61" fmla="*/ 7593 h 12108"/>
              <a:gd name="T62" fmla="*/ 70508 w 83333"/>
              <a:gd name="T63" fmla="*/ 12108 h 12108"/>
              <a:gd name="T64" fmla="*/ 75262 w 83333"/>
              <a:gd name="T65" fmla="*/ 7494 h 12108"/>
              <a:gd name="T66" fmla="*/ 76968 w 83333"/>
              <a:gd name="T67" fmla="*/ 8087 h 12108"/>
              <a:gd name="T68" fmla="*/ 78540 w 83333"/>
              <a:gd name="T69" fmla="*/ 7593 h 12108"/>
              <a:gd name="T70" fmla="*/ 83289 w 83333"/>
              <a:gd name="T71" fmla="*/ 12098 h 12108"/>
              <a:gd name="T72" fmla="*/ 83333 w 83333"/>
              <a:gd name="T73" fmla="*/ 12097 h 12108"/>
              <a:gd name="T74" fmla="*/ 83333 w 83333"/>
              <a:gd name="T75" fmla="*/ 2583 h 12108"/>
              <a:gd name="T76" fmla="*/ 83289 w 83333"/>
              <a:gd name="T77" fmla="*/ 2581 h 12108"/>
              <a:gd name="T78" fmla="*/ 83133 w 83333"/>
              <a:gd name="T79" fmla="*/ 2585 h 12108"/>
              <a:gd name="T80" fmla="*/ 75716 w 83333"/>
              <a:gd name="T81" fmla="*/ 0 h 12108"/>
              <a:gd name="T82" fmla="*/ 50821 w 83333"/>
              <a:gd name="T83" fmla="*/ 0 h 12108"/>
              <a:gd name="T84" fmla="*/ 17327 w 83333"/>
              <a:gd name="T85" fmla="*/ 299 h 12108"/>
              <a:gd name="T86" fmla="*/ 0 w 83333"/>
              <a:gd name="T87" fmla="*/ 2584 h 12108"/>
              <a:gd name="T88" fmla="*/ 0 w 83333"/>
              <a:gd name="T89" fmla="*/ 6802 h 12108"/>
              <a:gd name="T90" fmla="*/ 31 w 83333"/>
              <a:gd name="T91" fmla="*/ 6799 h 12108"/>
              <a:gd name="T92" fmla="*/ 0 w 83333"/>
              <a:gd name="T93" fmla="*/ 7350 h 12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3333" h="12108">
                <a:moveTo>
                  <a:pt x="37796" y="4777"/>
                </a:moveTo>
                <a:cubicBezTo>
                  <a:pt x="37794" y="4786"/>
                  <a:pt x="37792" y="4796"/>
                  <a:pt x="37790" y="4805"/>
                </a:cubicBezTo>
                <a:cubicBezTo>
                  <a:pt x="37785" y="4796"/>
                  <a:pt x="37780" y="4787"/>
                  <a:pt x="37775" y="4778"/>
                </a:cubicBezTo>
                <a:lnTo>
                  <a:pt x="37796" y="4777"/>
                </a:lnTo>
                <a:close/>
                <a:moveTo>
                  <a:pt x="0" y="7350"/>
                </a:moveTo>
                <a:cubicBezTo>
                  <a:pt x="0" y="9978"/>
                  <a:pt x="2130" y="12108"/>
                  <a:pt x="4758" y="12108"/>
                </a:cubicBezTo>
                <a:cubicBezTo>
                  <a:pt x="7337" y="12108"/>
                  <a:pt x="9437" y="10055"/>
                  <a:pt x="9513" y="7494"/>
                </a:cubicBezTo>
                <a:cubicBezTo>
                  <a:pt x="9981" y="7865"/>
                  <a:pt x="10574" y="8087"/>
                  <a:pt x="11218" y="8087"/>
                </a:cubicBezTo>
                <a:cubicBezTo>
                  <a:pt x="12558" y="8087"/>
                  <a:pt x="13674" y="7127"/>
                  <a:pt x="13916" y="5858"/>
                </a:cubicBezTo>
                <a:cubicBezTo>
                  <a:pt x="14243" y="6141"/>
                  <a:pt x="14669" y="6312"/>
                  <a:pt x="15135" y="6312"/>
                </a:cubicBezTo>
                <a:cubicBezTo>
                  <a:pt x="15812" y="6312"/>
                  <a:pt x="16405" y="5950"/>
                  <a:pt x="16730" y="5409"/>
                </a:cubicBezTo>
                <a:cubicBezTo>
                  <a:pt x="16464" y="6002"/>
                  <a:pt x="16317" y="6659"/>
                  <a:pt x="16317" y="7350"/>
                </a:cubicBezTo>
                <a:cubicBezTo>
                  <a:pt x="16317" y="9978"/>
                  <a:pt x="18447" y="12108"/>
                  <a:pt x="21074" y="12108"/>
                </a:cubicBezTo>
                <a:cubicBezTo>
                  <a:pt x="23654" y="12108"/>
                  <a:pt x="25754" y="10055"/>
                  <a:pt x="25829" y="7494"/>
                </a:cubicBezTo>
                <a:cubicBezTo>
                  <a:pt x="26298" y="7865"/>
                  <a:pt x="26890" y="8087"/>
                  <a:pt x="27535" y="8087"/>
                </a:cubicBezTo>
                <a:cubicBezTo>
                  <a:pt x="28423" y="8087"/>
                  <a:pt x="29212" y="7665"/>
                  <a:pt x="29715" y="7011"/>
                </a:cubicBezTo>
                <a:cubicBezTo>
                  <a:pt x="29772" y="9343"/>
                  <a:pt x="31679" y="11215"/>
                  <a:pt x="34024" y="11215"/>
                </a:cubicBezTo>
                <a:cubicBezTo>
                  <a:pt x="36357" y="11215"/>
                  <a:pt x="38257" y="9362"/>
                  <a:pt x="38332" y="7047"/>
                </a:cubicBezTo>
                <a:cubicBezTo>
                  <a:pt x="38836" y="7681"/>
                  <a:pt x="39613" y="8087"/>
                  <a:pt x="40485" y="8087"/>
                </a:cubicBezTo>
                <a:cubicBezTo>
                  <a:pt x="41825" y="8087"/>
                  <a:pt x="42941" y="7127"/>
                  <a:pt x="43183" y="5858"/>
                </a:cubicBezTo>
                <a:cubicBezTo>
                  <a:pt x="43509" y="6141"/>
                  <a:pt x="43935" y="6312"/>
                  <a:pt x="44401" y="6312"/>
                </a:cubicBezTo>
                <a:cubicBezTo>
                  <a:pt x="44777" y="6312"/>
                  <a:pt x="45127" y="6201"/>
                  <a:pt x="45420" y="6009"/>
                </a:cubicBezTo>
                <a:cubicBezTo>
                  <a:pt x="45719" y="7203"/>
                  <a:pt x="46798" y="8087"/>
                  <a:pt x="48085" y="8087"/>
                </a:cubicBezTo>
                <a:cubicBezTo>
                  <a:pt x="48669" y="8087"/>
                  <a:pt x="49211" y="7905"/>
                  <a:pt x="49656" y="7593"/>
                </a:cubicBezTo>
                <a:cubicBezTo>
                  <a:pt x="49783" y="10108"/>
                  <a:pt x="51861" y="12108"/>
                  <a:pt x="54408" y="12108"/>
                </a:cubicBezTo>
                <a:cubicBezTo>
                  <a:pt x="57035" y="12108"/>
                  <a:pt x="59165" y="9978"/>
                  <a:pt x="59165" y="7350"/>
                </a:cubicBezTo>
                <a:cubicBezTo>
                  <a:pt x="59165" y="6800"/>
                  <a:pt x="59072" y="6272"/>
                  <a:pt x="58899" y="5780"/>
                </a:cubicBezTo>
                <a:cubicBezTo>
                  <a:pt x="59235" y="6109"/>
                  <a:pt x="59694" y="6312"/>
                  <a:pt x="60201" y="6312"/>
                </a:cubicBezTo>
                <a:cubicBezTo>
                  <a:pt x="60695" y="6312"/>
                  <a:pt x="61144" y="6120"/>
                  <a:pt x="61477" y="5806"/>
                </a:cubicBezTo>
                <a:cubicBezTo>
                  <a:pt x="61698" y="7101"/>
                  <a:pt x="62826" y="8087"/>
                  <a:pt x="64185" y="8087"/>
                </a:cubicBezTo>
                <a:cubicBezTo>
                  <a:pt x="64769" y="8087"/>
                  <a:pt x="65311" y="7905"/>
                  <a:pt x="65756" y="7593"/>
                </a:cubicBezTo>
                <a:cubicBezTo>
                  <a:pt x="65882" y="10108"/>
                  <a:pt x="67961" y="12108"/>
                  <a:pt x="70508" y="12108"/>
                </a:cubicBezTo>
                <a:cubicBezTo>
                  <a:pt x="73087" y="12108"/>
                  <a:pt x="75187" y="10055"/>
                  <a:pt x="75262" y="7494"/>
                </a:cubicBezTo>
                <a:cubicBezTo>
                  <a:pt x="75731" y="7865"/>
                  <a:pt x="76323" y="8087"/>
                  <a:pt x="76968" y="8087"/>
                </a:cubicBezTo>
                <a:cubicBezTo>
                  <a:pt x="77553" y="8087"/>
                  <a:pt x="78095" y="7905"/>
                  <a:pt x="78540" y="7593"/>
                </a:cubicBezTo>
                <a:cubicBezTo>
                  <a:pt x="78672" y="10103"/>
                  <a:pt x="80747" y="12098"/>
                  <a:pt x="83289" y="12098"/>
                </a:cubicBezTo>
                <a:cubicBezTo>
                  <a:pt x="83305" y="12098"/>
                  <a:pt x="83317" y="12097"/>
                  <a:pt x="83333" y="12097"/>
                </a:cubicBezTo>
                <a:lnTo>
                  <a:pt x="83333" y="2583"/>
                </a:lnTo>
                <a:cubicBezTo>
                  <a:pt x="83317" y="2583"/>
                  <a:pt x="83305" y="2581"/>
                  <a:pt x="83289" y="2581"/>
                </a:cubicBezTo>
                <a:cubicBezTo>
                  <a:pt x="83237" y="2581"/>
                  <a:pt x="83185" y="2585"/>
                  <a:pt x="83133" y="2585"/>
                </a:cubicBezTo>
                <a:lnTo>
                  <a:pt x="75716" y="0"/>
                </a:lnTo>
                <a:lnTo>
                  <a:pt x="50821" y="0"/>
                </a:lnTo>
                <a:lnTo>
                  <a:pt x="17327" y="299"/>
                </a:lnTo>
                <a:lnTo>
                  <a:pt x="0" y="2584"/>
                </a:lnTo>
                <a:lnTo>
                  <a:pt x="0" y="6802"/>
                </a:lnTo>
                <a:lnTo>
                  <a:pt x="31" y="6799"/>
                </a:lnTo>
                <a:cubicBezTo>
                  <a:pt x="10" y="6980"/>
                  <a:pt x="0" y="7164"/>
                  <a:pt x="0" y="7350"/>
                </a:cubicBezTo>
              </a:path>
            </a:pathLst>
          </a:custGeom>
          <a:solidFill>
            <a:srgbClr val="4D7B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585ACDD6-0577-45DC-97AC-BC0E17E03B9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986898"/>
            <a:ext cx="12192000" cy="954408"/>
          </a:xfrm>
          <a:custGeom>
            <a:avLst/>
            <a:gdLst>
              <a:gd name="T0" fmla="*/ 45561 w 83336"/>
              <a:gd name="T1" fmla="*/ 2195 h 9525"/>
              <a:gd name="T2" fmla="*/ 45546 w 83336"/>
              <a:gd name="T3" fmla="*/ 2222 h 9525"/>
              <a:gd name="T4" fmla="*/ 45540 w 83336"/>
              <a:gd name="T5" fmla="*/ 2194 h 9525"/>
              <a:gd name="T6" fmla="*/ 45561 w 83336"/>
              <a:gd name="T7" fmla="*/ 2195 h 9525"/>
              <a:gd name="T8" fmla="*/ 83304 w 83336"/>
              <a:gd name="T9" fmla="*/ 4216 h 9525"/>
              <a:gd name="T10" fmla="*/ 83333 w 83336"/>
              <a:gd name="T11" fmla="*/ 4219 h 9525"/>
              <a:gd name="T12" fmla="*/ 83333 w 83336"/>
              <a:gd name="T13" fmla="*/ 3 h 9525"/>
              <a:gd name="T14" fmla="*/ 203 w 83336"/>
              <a:gd name="T15" fmla="*/ 3 h 9525"/>
              <a:gd name="T16" fmla="*/ 45 w 83336"/>
              <a:gd name="T17" fmla="*/ 0 h 9525"/>
              <a:gd name="T18" fmla="*/ 0 w 83336"/>
              <a:gd name="T19" fmla="*/ 0 h 9525"/>
              <a:gd name="T20" fmla="*/ 0 w 83336"/>
              <a:gd name="T21" fmla="*/ 9515 h 9525"/>
              <a:gd name="T22" fmla="*/ 45 w 83336"/>
              <a:gd name="T23" fmla="*/ 9515 h 9525"/>
              <a:gd name="T24" fmla="*/ 4796 w 83336"/>
              <a:gd name="T25" fmla="*/ 5010 h 9525"/>
              <a:gd name="T26" fmla="*/ 6368 w 83336"/>
              <a:gd name="T27" fmla="*/ 5505 h 9525"/>
              <a:gd name="T28" fmla="*/ 8073 w 83336"/>
              <a:gd name="T29" fmla="*/ 4911 h 9525"/>
              <a:gd name="T30" fmla="*/ 12828 w 83336"/>
              <a:gd name="T31" fmla="*/ 9525 h 9525"/>
              <a:gd name="T32" fmla="*/ 17580 w 83336"/>
              <a:gd name="T33" fmla="*/ 5011 h 9525"/>
              <a:gd name="T34" fmla="*/ 19151 w 83336"/>
              <a:gd name="T35" fmla="*/ 5505 h 9525"/>
              <a:gd name="T36" fmla="*/ 21859 w 83336"/>
              <a:gd name="T37" fmla="*/ 3223 h 9525"/>
              <a:gd name="T38" fmla="*/ 23135 w 83336"/>
              <a:gd name="T39" fmla="*/ 3730 h 9525"/>
              <a:gd name="T40" fmla="*/ 24436 w 83336"/>
              <a:gd name="T41" fmla="*/ 3198 h 9525"/>
              <a:gd name="T42" fmla="*/ 24171 w 83336"/>
              <a:gd name="T43" fmla="*/ 4768 h 9525"/>
              <a:gd name="T44" fmla="*/ 28928 w 83336"/>
              <a:gd name="T45" fmla="*/ 9525 h 9525"/>
              <a:gd name="T46" fmla="*/ 33680 w 83336"/>
              <a:gd name="T47" fmla="*/ 5011 h 9525"/>
              <a:gd name="T48" fmla="*/ 35251 w 83336"/>
              <a:gd name="T49" fmla="*/ 5505 h 9525"/>
              <a:gd name="T50" fmla="*/ 37916 w 83336"/>
              <a:gd name="T51" fmla="*/ 3426 h 9525"/>
              <a:gd name="T52" fmla="*/ 38935 w 83336"/>
              <a:gd name="T53" fmla="*/ 3730 h 9525"/>
              <a:gd name="T54" fmla="*/ 40153 w 83336"/>
              <a:gd name="T55" fmla="*/ 3275 h 9525"/>
              <a:gd name="T56" fmla="*/ 42851 w 83336"/>
              <a:gd name="T57" fmla="*/ 5505 h 9525"/>
              <a:gd name="T58" fmla="*/ 45004 w 83336"/>
              <a:gd name="T59" fmla="*/ 4464 h 9525"/>
              <a:gd name="T60" fmla="*/ 49312 w 83336"/>
              <a:gd name="T61" fmla="*/ 8632 h 9525"/>
              <a:gd name="T62" fmla="*/ 53621 w 83336"/>
              <a:gd name="T63" fmla="*/ 4429 h 9525"/>
              <a:gd name="T64" fmla="*/ 55801 w 83336"/>
              <a:gd name="T65" fmla="*/ 5505 h 9525"/>
              <a:gd name="T66" fmla="*/ 57507 w 83336"/>
              <a:gd name="T67" fmla="*/ 4911 h 9525"/>
              <a:gd name="T68" fmla="*/ 62262 w 83336"/>
              <a:gd name="T69" fmla="*/ 9525 h 9525"/>
              <a:gd name="T70" fmla="*/ 67019 w 83336"/>
              <a:gd name="T71" fmla="*/ 4768 h 9525"/>
              <a:gd name="T72" fmla="*/ 66606 w 83336"/>
              <a:gd name="T73" fmla="*/ 2826 h 9525"/>
              <a:gd name="T74" fmla="*/ 68201 w 83336"/>
              <a:gd name="T75" fmla="*/ 3730 h 9525"/>
              <a:gd name="T76" fmla="*/ 69420 w 83336"/>
              <a:gd name="T77" fmla="*/ 3275 h 9525"/>
              <a:gd name="T78" fmla="*/ 72118 w 83336"/>
              <a:gd name="T79" fmla="*/ 5505 h 9525"/>
              <a:gd name="T80" fmla="*/ 73823 w 83336"/>
              <a:gd name="T81" fmla="*/ 4911 h 9525"/>
              <a:gd name="T82" fmla="*/ 78578 w 83336"/>
              <a:gd name="T83" fmla="*/ 9525 h 9525"/>
              <a:gd name="T84" fmla="*/ 83336 w 83336"/>
              <a:gd name="T85" fmla="*/ 4768 h 9525"/>
              <a:gd name="T86" fmla="*/ 83304 w 83336"/>
              <a:gd name="T87" fmla="*/ 4216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3336" h="9525">
                <a:moveTo>
                  <a:pt x="45561" y="2195"/>
                </a:moveTo>
                <a:cubicBezTo>
                  <a:pt x="45556" y="2204"/>
                  <a:pt x="45551" y="2213"/>
                  <a:pt x="45546" y="2222"/>
                </a:cubicBezTo>
                <a:cubicBezTo>
                  <a:pt x="45544" y="2213"/>
                  <a:pt x="45542" y="2204"/>
                  <a:pt x="45540" y="2194"/>
                </a:cubicBezTo>
                <a:lnTo>
                  <a:pt x="45561" y="2195"/>
                </a:lnTo>
                <a:close/>
                <a:moveTo>
                  <a:pt x="83304" y="4216"/>
                </a:moveTo>
                <a:lnTo>
                  <a:pt x="83333" y="4219"/>
                </a:lnTo>
                <a:lnTo>
                  <a:pt x="83333" y="3"/>
                </a:lnTo>
                <a:lnTo>
                  <a:pt x="203" y="3"/>
                </a:lnTo>
                <a:cubicBezTo>
                  <a:pt x="150" y="1"/>
                  <a:pt x="98" y="0"/>
                  <a:pt x="45" y="0"/>
                </a:cubicBezTo>
                <a:cubicBezTo>
                  <a:pt x="30" y="0"/>
                  <a:pt x="15" y="0"/>
                  <a:pt x="0" y="0"/>
                </a:cubicBezTo>
                <a:lnTo>
                  <a:pt x="0" y="9515"/>
                </a:lnTo>
                <a:cubicBezTo>
                  <a:pt x="15" y="9515"/>
                  <a:pt x="30" y="9515"/>
                  <a:pt x="45" y="9515"/>
                </a:cubicBezTo>
                <a:cubicBezTo>
                  <a:pt x="2588" y="9515"/>
                  <a:pt x="4664" y="7520"/>
                  <a:pt x="4796" y="5010"/>
                </a:cubicBezTo>
                <a:cubicBezTo>
                  <a:pt x="5241" y="5322"/>
                  <a:pt x="5783" y="5505"/>
                  <a:pt x="6368" y="5505"/>
                </a:cubicBezTo>
                <a:cubicBezTo>
                  <a:pt x="7012" y="5505"/>
                  <a:pt x="7605" y="5283"/>
                  <a:pt x="8073" y="4911"/>
                </a:cubicBezTo>
                <a:cubicBezTo>
                  <a:pt x="8149" y="7472"/>
                  <a:pt x="10249" y="9525"/>
                  <a:pt x="12828" y="9525"/>
                </a:cubicBezTo>
                <a:cubicBezTo>
                  <a:pt x="15374" y="9525"/>
                  <a:pt x="17453" y="7526"/>
                  <a:pt x="17580" y="5011"/>
                </a:cubicBezTo>
                <a:cubicBezTo>
                  <a:pt x="18025" y="5322"/>
                  <a:pt x="18567" y="5505"/>
                  <a:pt x="19151" y="5505"/>
                </a:cubicBezTo>
                <a:cubicBezTo>
                  <a:pt x="20510" y="5505"/>
                  <a:pt x="21637" y="4518"/>
                  <a:pt x="21859" y="3223"/>
                </a:cubicBezTo>
                <a:cubicBezTo>
                  <a:pt x="22192" y="3537"/>
                  <a:pt x="22641" y="3730"/>
                  <a:pt x="23135" y="3730"/>
                </a:cubicBezTo>
                <a:cubicBezTo>
                  <a:pt x="23642" y="3730"/>
                  <a:pt x="24101" y="3527"/>
                  <a:pt x="24436" y="3198"/>
                </a:cubicBezTo>
                <a:cubicBezTo>
                  <a:pt x="24265" y="3690"/>
                  <a:pt x="24171" y="4218"/>
                  <a:pt x="24171" y="4768"/>
                </a:cubicBezTo>
                <a:cubicBezTo>
                  <a:pt x="24171" y="7395"/>
                  <a:pt x="26301" y="9525"/>
                  <a:pt x="28928" y="9525"/>
                </a:cubicBezTo>
                <a:cubicBezTo>
                  <a:pt x="31474" y="9525"/>
                  <a:pt x="33553" y="7526"/>
                  <a:pt x="33680" y="5011"/>
                </a:cubicBezTo>
                <a:cubicBezTo>
                  <a:pt x="34125" y="5322"/>
                  <a:pt x="34667" y="5505"/>
                  <a:pt x="35251" y="5505"/>
                </a:cubicBezTo>
                <a:cubicBezTo>
                  <a:pt x="36538" y="5505"/>
                  <a:pt x="37617" y="4620"/>
                  <a:pt x="37916" y="3426"/>
                </a:cubicBezTo>
                <a:cubicBezTo>
                  <a:pt x="38209" y="3618"/>
                  <a:pt x="38559" y="3730"/>
                  <a:pt x="38935" y="3730"/>
                </a:cubicBezTo>
                <a:cubicBezTo>
                  <a:pt x="39401" y="3730"/>
                  <a:pt x="39827" y="3558"/>
                  <a:pt x="40153" y="3275"/>
                </a:cubicBezTo>
                <a:cubicBezTo>
                  <a:pt x="40395" y="4544"/>
                  <a:pt x="41511" y="5505"/>
                  <a:pt x="42851" y="5505"/>
                </a:cubicBezTo>
                <a:cubicBezTo>
                  <a:pt x="43723" y="5505"/>
                  <a:pt x="44500" y="5098"/>
                  <a:pt x="45004" y="4464"/>
                </a:cubicBezTo>
                <a:cubicBezTo>
                  <a:pt x="45079" y="6779"/>
                  <a:pt x="46979" y="8632"/>
                  <a:pt x="49312" y="8632"/>
                </a:cubicBezTo>
                <a:cubicBezTo>
                  <a:pt x="51656" y="8632"/>
                  <a:pt x="53564" y="6760"/>
                  <a:pt x="53621" y="4429"/>
                </a:cubicBezTo>
                <a:cubicBezTo>
                  <a:pt x="54123" y="5083"/>
                  <a:pt x="54913" y="5505"/>
                  <a:pt x="55801" y="5505"/>
                </a:cubicBezTo>
                <a:cubicBezTo>
                  <a:pt x="56445" y="5505"/>
                  <a:pt x="57038" y="5283"/>
                  <a:pt x="57507" y="4911"/>
                </a:cubicBezTo>
                <a:cubicBezTo>
                  <a:pt x="57582" y="7472"/>
                  <a:pt x="59682" y="9525"/>
                  <a:pt x="62262" y="9525"/>
                </a:cubicBezTo>
                <a:cubicBezTo>
                  <a:pt x="64889" y="9525"/>
                  <a:pt x="67019" y="7395"/>
                  <a:pt x="67019" y="4768"/>
                </a:cubicBezTo>
                <a:cubicBezTo>
                  <a:pt x="67019" y="4077"/>
                  <a:pt x="66872" y="3419"/>
                  <a:pt x="66606" y="2826"/>
                </a:cubicBezTo>
                <a:cubicBezTo>
                  <a:pt x="66931" y="3367"/>
                  <a:pt x="67524" y="3730"/>
                  <a:pt x="68201" y="3730"/>
                </a:cubicBezTo>
                <a:cubicBezTo>
                  <a:pt x="68667" y="3730"/>
                  <a:pt x="69093" y="3558"/>
                  <a:pt x="69420" y="3275"/>
                </a:cubicBezTo>
                <a:cubicBezTo>
                  <a:pt x="69661" y="4544"/>
                  <a:pt x="70778" y="5505"/>
                  <a:pt x="72118" y="5505"/>
                </a:cubicBezTo>
                <a:cubicBezTo>
                  <a:pt x="72762" y="5505"/>
                  <a:pt x="73355" y="5283"/>
                  <a:pt x="73823" y="4911"/>
                </a:cubicBezTo>
                <a:cubicBezTo>
                  <a:pt x="73899" y="7472"/>
                  <a:pt x="75999" y="9525"/>
                  <a:pt x="78578" y="9525"/>
                </a:cubicBezTo>
                <a:cubicBezTo>
                  <a:pt x="81206" y="9525"/>
                  <a:pt x="83336" y="7395"/>
                  <a:pt x="83336" y="4768"/>
                </a:cubicBezTo>
                <a:cubicBezTo>
                  <a:pt x="83336" y="4581"/>
                  <a:pt x="83325" y="4397"/>
                  <a:pt x="83304" y="4216"/>
                </a:cubicBezTo>
              </a:path>
            </a:pathLst>
          </a:custGeom>
          <a:solidFill>
            <a:srgbClr val="5C92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3E7ECB-1C2B-42E2-80AC-841AAD129900}"/>
              </a:ext>
            </a:extLst>
          </p:cNvPr>
          <p:cNvSpPr/>
          <p:nvPr userDrawn="1"/>
        </p:nvSpPr>
        <p:spPr>
          <a:xfrm>
            <a:off x="0" y="1"/>
            <a:ext cx="12188952" cy="1122914"/>
          </a:xfrm>
          <a:prstGeom prst="rect">
            <a:avLst/>
          </a:prstGeom>
          <a:solidFill>
            <a:srgbClr val="5C9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33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reeform 22">
            <a:extLst>
              <a:ext uri="{FF2B5EF4-FFF2-40B4-BE49-F238E27FC236}">
                <a16:creationId xmlns:a16="http://schemas.microsoft.com/office/drawing/2014/main" id="{8DB9D506-A1BE-4BD9-BF63-D8F52BDB4893}"/>
              </a:ext>
            </a:extLst>
          </p:cNvPr>
          <p:cNvSpPr/>
          <p:nvPr userDrawn="1"/>
        </p:nvSpPr>
        <p:spPr>
          <a:xfrm rot="5400000">
            <a:off x="183153" y="21288"/>
            <a:ext cx="369496" cy="761203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24678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Blue with Primary Mark">
  <p:cSld name="Cover - Blue with Primary Mar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9" descr="SJSU Primary Mark" title="SJSU Primary Mar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5610" y="3263445"/>
            <a:ext cx="6240780" cy="116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- Celebration with Blue Animation">
  <p:cSld name="Image - Celebration with Blue Anima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4"/>
          <p:cNvSpPr txBox="1">
            <a:spLocks noGrp="1"/>
          </p:cNvSpPr>
          <p:nvPr>
            <p:ph type="title"/>
          </p:nvPr>
        </p:nvSpPr>
        <p:spPr>
          <a:xfrm>
            <a:off x="0" y="3796592"/>
            <a:ext cx="12192000" cy="3061408"/>
          </a:xfrm>
          <a:prstGeom prst="rect">
            <a:avLst/>
          </a:prstGeom>
          <a:gradFill>
            <a:gsLst>
              <a:gs pos="0">
                <a:schemeClr val="dk2"/>
              </a:gs>
              <a:gs pos="55000">
                <a:srgbClr val="61B4FE">
                  <a:alpha val="89803"/>
                </a:srgbClr>
              </a:gs>
              <a:gs pos="100000">
                <a:srgbClr val="95CC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>
                <a:latin typeface="Spartan"/>
                <a:ea typeface="Spartan"/>
                <a:cs typeface="Spartan"/>
                <a:sym typeface="Spart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- Custom">
  <p:cSld name="Image - Custom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757989" y="48087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- Tower Hall">
  <p:cSld name="Image - Tower Hall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>
                <a:latin typeface="Spartan"/>
                <a:ea typeface="Spartan"/>
                <a:cs typeface="Spartan"/>
                <a:sym typeface="Spart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One Column - One-Line Headline">
  <p:cSld name="Blue One Column - One-Line Headlin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>
            <a:spLocks noGrp="1"/>
          </p:cNvSpPr>
          <p:nvPr>
            <p:ph type="title"/>
          </p:nvPr>
        </p:nvSpPr>
        <p:spPr>
          <a:xfrm>
            <a:off x="838200" y="1204367"/>
            <a:ext cx="10515600" cy="88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rta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body" idx="1"/>
          </p:nvPr>
        </p:nvSpPr>
        <p:spPr>
          <a:xfrm>
            <a:off x="838200" y="3061846"/>
            <a:ext cx="10515600" cy="2754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8"/>
          <p:cNvSpPr txBox="1">
            <a:spLocks noGrp="1"/>
          </p:cNvSpPr>
          <p:nvPr>
            <p:ph type="body" idx="2"/>
          </p:nvPr>
        </p:nvSpPr>
        <p:spPr>
          <a:xfrm>
            <a:off x="838200" y="2117332"/>
            <a:ext cx="10515600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8" descr="SJSU Primary Mark" title="SJSU Primary Mark"/>
          <p:cNvSpPr txBox="1">
            <a:spLocks noGrp="1"/>
          </p:cNvSpPr>
          <p:nvPr>
            <p:ph type="body" idx="3"/>
          </p:nvPr>
        </p:nvSpPr>
        <p:spPr>
          <a:xfrm>
            <a:off x="9144000" y="6217920"/>
            <a:ext cx="2350008" cy="43891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wo Column - Two-Line Headline">
  <p:cSld name="White Two Column - Two-Line Headlin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>
            <a:spLocks noGrp="1"/>
          </p:cNvSpPr>
          <p:nvPr>
            <p:ph type="ftr" idx="11"/>
          </p:nvPr>
        </p:nvSpPr>
        <p:spPr>
          <a:xfrm>
            <a:off x="153619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1"/>
          <p:cNvSpPr txBox="1">
            <a:spLocks noGrp="1"/>
          </p:cNvSpPr>
          <p:nvPr>
            <p:ph type="sldNum" idx="12"/>
          </p:nvPr>
        </p:nvSpPr>
        <p:spPr>
          <a:xfrm>
            <a:off x="457200" y="6217920"/>
            <a:ext cx="6315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31"/>
          <p:cNvSpPr txBox="1">
            <a:spLocks noGrp="1"/>
          </p:cNvSpPr>
          <p:nvPr>
            <p:ph type="body" idx="1"/>
          </p:nvPr>
        </p:nvSpPr>
        <p:spPr>
          <a:xfrm>
            <a:off x="838199" y="3061846"/>
            <a:ext cx="5097379" cy="2754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Helvetica Neue"/>
              <a:buNone/>
              <a:defRPr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Helvetica Neue"/>
              <a:buNone/>
              <a:defRPr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Helvetica Neue"/>
              <a:buNone/>
              <a:defRPr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Helvetica Neue"/>
              <a:buNone/>
              <a:defRPr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Helvetica Neue"/>
              <a:buNone/>
              <a:defRPr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2"/>
          </p:nvPr>
        </p:nvSpPr>
        <p:spPr>
          <a:xfrm>
            <a:off x="6272463" y="3061846"/>
            <a:ext cx="5081336" cy="2754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Helvetica Neue"/>
              <a:buNone/>
              <a:defRPr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Helvetica Neue"/>
              <a:buNone/>
              <a:defRPr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Helvetica Neue"/>
              <a:buNone/>
              <a:defRPr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Helvetica Neue"/>
              <a:buNone/>
              <a:defRPr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Helvetica Neue"/>
              <a:buNone/>
              <a:defRPr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838200" y="593558"/>
            <a:ext cx="10515600" cy="1701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parta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body" idx="3"/>
          </p:nvPr>
        </p:nvSpPr>
        <p:spPr>
          <a:xfrm>
            <a:off x="838200" y="2357962"/>
            <a:ext cx="10515600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31" descr="SJSU Primary Mark" title="SJSU Primary Mark"/>
          <p:cNvSpPr txBox="1">
            <a:spLocks noGrp="1"/>
          </p:cNvSpPr>
          <p:nvPr>
            <p:ph type="body" idx="4"/>
          </p:nvPr>
        </p:nvSpPr>
        <p:spPr>
          <a:xfrm>
            <a:off x="9144000" y="6217920"/>
            <a:ext cx="2350008" cy="43891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B3E5C-177B-4298-86B2-BAAC3245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0474-A55E-43AF-9213-F39260E77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47C7F-1551-4CEA-A86E-723454EFC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719BC-4410-45BF-A7FB-5400F51BBDD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3E9F8-C524-4F67-81E9-FAD21BAD2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9BB6C-BAFA-4AE8-AA89-EB3AD206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4358-6ACE-46C3-B42B-304E8F780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937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One Column - Two-Line Headline">
  <p:cSld name="White One Column - Two-Line Headlin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>
            <a:spLocks noGrp="1"/>
          </p:cNvSpPr>
          <p:nvPr>
            <p:ph type="title"/>
          </p:nvPr>
        </p:nvSpPr>
        <p:spPr>
          <a:xfrm>
            <a:off x="838200" y="593558"/>
            <a:ext cx="10515600" cy="1701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parta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3"/>
          <p:cNvSpPr txBox="1">
            <a:spLocks noGrp="1"/>
          </p:cNvSpPr>
          <p:nvPr>
            <p:ph type="ftr" idx="11"/>
          </p:nvPr>
        </p:nvSpPr>
        <p:spPr>
          <a:xfrm>
            <a:off x="153619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3"/>
          <p:cNvSpPr txBox="1">
            <a:spLocks noGrp="1"/>
          </p:cNvSpPr>
          <p:nvPr>
            <p:ph type="sldNum" idx="12"/>
          </p:nvPr>
        </p:nvSpPr>
        <p:spPr>
          <a:xfrm>
            <a:off x="457200" y="6217920"/>
            <a:ext cx="6315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body" idx="1"/>
          </p:nvPr>
        </p:nvSpPr>
        <p:spPr>
          <a:xfrm>
            <a:off x="838200" y="3061846"/>
            <a:ext cx="10515600" cy="2754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Helvetica Neue"/>
              <a:buNone/>
              <a:defRPr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Helvetica Neue"/>
              <a:buNone/>
              <a:defRPr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Helvetica Neue"/>
              <a:buNone/>
              <a:defRPr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Helvetica Neue"/>
              <a:buNone/>
              <a:defRPr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Helvetica Neue"/>
              <a:buNone/>
              <a:defRPr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body" idx="2"/>
          </p:nvPr>
        </p:nvSpPr>
        <p:spPr>
          <a:xfrm>
            <a:off x="838200" y="2357962"/>
            <a:ext cx="10515600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3" descr="SJSU Primary Mark" title="SJSU Primary Mark"/>
          <p:cNvSpPr txBox="1">
            <a:spLocks noGrp="1"/>
          </p:cNvSpPr>
          <p:nvPr>
            <p:ph type="body" idx="3"/>
          </p:nvPr>
        </p:nvSpPr>
        <p:spPr>
          <a:xfrm>
            <a:off x="9144000" y="6217920"/>
            <a:ext cx="2350008" cy="43891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One Column - One-Line Headline">
  <p:cSld name="White One Column - One-Line Headlin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>
            <a:off x="838200" y="1204367"/>
            <a:ext cx="10515600" cy="88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parta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ftr" idx="11"/>
          </p:nvPr>
        </p:nvSpPr>
        <p:spPr>
          <a:xfrm>
            <a:off x="153619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sldNum" idx="12"/>
          </p:nvPr>
        </p:nvSpPr>
        <p:spPr>
          <a:xfrm>
            <a:off x="457200" y="6217920"/>
            <a:ext cx="6315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body" idx="1"/>
          </p:nvPr>
        </p:nvSpPr>
        <p:spPr>
          <a:xfrm>
            <a:off x="838200" y="3061846"/>
            <a:ext cx="10515600" cy="2754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Helvetica Neue"/>
              <a:buNone/>
              <a:defRPr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Helvetica Neue"/>
              <a:buNone/>
              <a:defRPr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Helvetica Neue"/>
              <a:buNone/>
              <a:defRPr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Helvetica Neue"/>
              <a:buNone/>
              <a:defRPr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Helvetica Neue"/>
              <a:buNone/>
              <a:defRPr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32"/>
          <p:cNvSpPr txBox="1">
            <a:spLocks noGrp="1"/>
          </p:cNvSpPr>
          <p:nvPr>
            <p:ph type="body" idx="2"/>
          </p:nvPr>
        </p:nvSpPr>
        <p:spPr>
          <a:xfrm>
            <a:off x="838200" y="2117332"/>
            <a:ext cx="10515600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partan"/>
              <a:buNone/>
              <a:defRPr sz="28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2" descr="SJSU Primary Mark" title="SJSU Primary Mark"/>
          <p:cNvSpPr txBox="1">
            <a:spLocks noGrp="1"/>
          </p:cNvSpPr>
          <p:nvPr>
            <p:ph type="body" idx="3"/>
          </p:nvPr>
        </p:nvSpPr>
        <p:spPr>
          <a:xfrm>
            <a:off x="9144000" y="6217920"/>
            <a:ext cx="2350008" cy="43891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A98D5-F38F-4DF2-80D5-DD2B13BE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0C43-C723-4D09-9801-5BD72CCE0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C963E-622A-497C-BBC1-FE97A4962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42B13-9825-4B28-88FE-DAC85ACB47F4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04239-F333-4D3D-BE6D-0366AB7FC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34D61-8F0F-41E7-BF3E-11965AD1F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1E0E9-ED7F-4946-8095-C8E9A2BC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77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1405-C576-468F-BCA6-74EEC8F64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FD935-8FE7-4F1B-9A0B-2FB356018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BEC6B-3EE8-4191-A7CC-E5A3C086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719BC-4410-45BF-A7FB-5400F51BBDD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D5515-5627-4CEA-AE2B-0B68BD81C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616F4-E070-45E2-A08B-EE139A3E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4358-6ACE-46C3-B42B-304E8F780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30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4D80-D9AC-43AF-8C8F-6ABB5E351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D7F32-482E-4025-8CDB-2295DCBFC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5E5AA-67A5-432D-A8F2-8E53993DA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11DAC-5658-4282-9334-4AA9C6AAA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719BC-4410-45BF-A7FB-5400F51BBDD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D0273-C124-4E80-B406-3CEB0FBD6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31D23-C508-42EB-BE63-39764EE6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4358-6ACE-46C3-B42B-304E8F780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01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1520-B1E6-4E0C-89EE-46A40175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17074-04E4-4563-B4C5-B9CC6AA27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02B28-6CA3-4AA9-AA4C-C44029F6F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18DD5-ABAF-41BC-B995-402A72CE4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7305F8-EC93-4F11-A1F4-40DCB506F1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3A8DF-F155-4E67-A3D3-95F47735A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719BC-4410-45BF-A7FB-5400F51BBDD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92F774-18DC-48E3-BB8C-317217754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284DC6-9055-405D-966B-DE305EF5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4358-6ACE-46C3-B42B-304E8F780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4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B765-4107-4774-90BB-1A150E7C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00792D-4A41-41F5-9987-21291DC9F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719BC-4410-45BF-A7FB-5400F51BBDD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A75E5-BB67-478D-9085-4493AA245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65173-BAAE-4614-A146-AC5C3D42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4358-6ACE-46C3-B42B-304E8F780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73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2C5FD0-E91F-4A7E-BC4C-C4D86A12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719BC-4410-45BF-A7FB-5400F51BBDD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2A0064-EFFC-4CA7-8756-3FD75F369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17D5F-4A89-4807-9EF0-F76630F1F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4358-6ACE-46C3-B42B-304E8F780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8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EAF4F-CC30-454F-8476-71C4077AA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7A716-B707-4DBA-8CE6-28F2BAE24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D5E42-DA80-4B5C-9BFC-EF102A4A8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8EAA6-3C3F-4B9A-83C1-5031CC020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719BC-4410-45BF-A7FB-5400F51BBDD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C63F1-64F4-4321-93A4-6748B6DBE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F891C-2363-41F5-BEBA-892B16D4B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4358-6ACE-46C3-B42B-304E8F780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3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B06A-E05E-4841-9398-B557E6B9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1478EB-C5DA-4251-97D2-9884B09403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286FD-4E24-4379-8AEC-6EAE30795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5DB5F-661F-42F2-AE77-C88348337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719BC-4410-45BF-A7FB-5400F51BBDD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132E4-CFEC-4A28-AFE1-6FCAE8EC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E1A80-9FBB-454D-A733-217DE3845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4358-6ACE-46C3-B42B-304E8F780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9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hyperlink" Target="http://www.presentationgo.com/" TargetMode="Externa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D8EE91-345C-4D61-8C6F-8C090BEC9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21A03-EB42-44A9-AF80-8BE142544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605E0-D0E2-45B1-A574-5CFC575D11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719BC-4410-45BF-A7FB-5400F51BBDD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DFADE-C55E-4BA2-B23E-22C313CF2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AC33F-18A0-40EA-87CF-35EA6DCBF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14358-6ACE-46C3-B42B-304E8F780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47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3" r:id="rId2"/>
    <p:sldLayoutId id="2147483664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5" r:id="rId9"/>
    <p:sldLayoutId id="2147483666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06332"/>
            <a:ext cx="10515600" cy="7390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05911"/>
            <a:ext cx="12192000" cy="55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</a:p>
        </p:txBody>
      </p:sp>
      <p:sp>
        <p:nvSpPr>
          <p:cNvPr id="23" name="Freeform 22"/>
          <p:cNvSpPr/>
          <p:nvPr userDrawn="1"/>
        </p:nvSpPr>
        <p:spPr>
          <a:xfrm rot="5400000">
            <a:off x="183153" y="21288"/>
            <a:ext cx="369496" cy="761203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-118532" y="6959601"/>
            <a:ext cx="16017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rgbClr val="A5CD28"/>
                </a:solidFill>
                <a:effectLst/>
                <a:latin typeface="Open Sans" panose="020B0606030504020204" pitchFamily="34" charset="0"/>
                <a:hlinkClick r:id="rId4" tooltip="PresentationGo!"/>
              </a:rPr>
              <a:t>presentationgo.com</a:t>
            </a:r>
            <a:endParaRPr lang="en-US" sz="1100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2206543" y="-73804"/>
            <a:ext cx="1977373" cy="612144"/>
            <a:chOff x="-2096383" y="21447"/>
            <a:chExt cx="1483030" cy="612144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-2096383" y="21447"/>
              <a:ext cx="2611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-1002010" y="387370"/>
              <a:ext cx="3428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818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"/>
              <a:buNone/>
              <a:defRPr sz="2800" b="0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partan"/>
              <a:buNone/>
              <a:defRPr sz="2400" b="0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rtan"/>
              <a:buNone/>
              <a:defRPr sz="2000" b="0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rtan"/>
              <a:buNone/>
              <a:defRPr sz="1800" b="0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rtan"/>
              <a:buNone/>
              <a:defRPr sz="1800" b="0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partan"/>
              <a:buNone/>
              <a:defRPr sz="4400" b="0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>
            <a:spLocks noGrp="1"/>
          </p:cNvSpPr>
          <p:nvPr>
            <p:ph type="title"/>
          </p:nvPr>
        </p:nvSpPr>
        <p:spPr>
          <a:xfrm>
            <a:off x="838200" y="1204367"/>
            <a:ext cx="10515600" cy="88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rtan"/>
              <a:buNone/>
              <a:defRPr sz="6000" b="0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body" idx="1"/>
          </p:nvPr>
        </p:nvSpPr>
        <p:spPr>
          <a:xfrm>
            <a:off x="838200" y="3061405"/>
            <a:ext cx="10515600" cy="279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>
            <a:spLocks noGrp="1"/>
          </p:cNvSpPr>
          <p:nvPr>
            <p:ph type="title"/>
          </p:nvPr>
        </p:nvSpPr>
        <p:spPr>
          <a:xfrm>
            <a:off x="838200" y="1204367"/>
            <a:ext cx="10515600" cy="88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partan"/>
              <a:buNone/>
              <a:defRPr sz="6000" b="0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ftr" idx="11"/>
          </p:nvPr>
        </p:nvSpPr>
        <p:spPr>
          <a:xfrm>
            <a:off x="153619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666666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sldNum" idx="12"/>
          </p:nvPr>
        </p:nvSpPr>
        <p:spPr>
          <a:xfrm>
            <a:off x="457200" y="6217920"/>
            <a:ext cx="6315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30"/>
          <p:cNvSpPr txBox="1">
            <a:spLocks noGrp="1"/>
          </p:cNvSpPr>
          <p:nvPr>
            <p:ph type="body" idx="1"/>
          </p:nvPr>
        </p:nvSpPr>
        <p:spPr>
          <a:xfrm>
            <a:off x="838200" y="3061405"/>
            <a:ext cx="10515600" cy="279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7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84" r:id="rId2"/>
    <p:sldLayoutId id="2147483649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E39AF8-D411-4925-9FCB-A535B9ADA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1F08C-B76D-43E6-9BBE-600DEF4B4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2055B-EA47-47AF-A17C-EE9D3C6A7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42B13-9825-4B28-88FE-DAC85ACB47F4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54E1E-4D4F-442F-9AE6-B635803E4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D89CE-7CB8-4D2D-8045-D07B08077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1E0E9-ED7F-4946-8095-C8E9A2BC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0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1.png"/><Relationship Id="rId11" Type="http://schemas.openxmlformats.org/officeDocument/2006/relationships/image" Target="../media/image19.wmf"/><Relationship Id="rId5" Type="http://schemas.openxmlformats.org/officeDocument/2006/relationships/image" Target="../media/image47.pn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46.png"/><Relationship Id="rId9" Type="http://schemas.openxmlformats.org/officeDocument/2006/relationships/image" Target="../media/image54.png"/><Relationship Id="rId1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5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6.gif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21.png"/><Relationship Id="rId21" Type="http://schemas.openxmlformats.org/officeDocument/2006/relationships/image" Target="../media/image35.png"/><Relationship Id="rId7" Type="http://schemas.openxmlformats.org/officeDocument/2006/relationships/image" Target="../media/image25.png"/><Relationship Id="rId12" Type="http://schemas.openxmlformats.org/officeDocument/2006/relationships/image" Target="../media/image20.wmf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oleObject" Target="../embeddings/oleObject3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png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38.png"/><Relationship Id="rId5" Type="http://schemas.openxmlformats.org/officeDocument/2006/relationships/image" Target="../media/image23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19.wmf"/><Relationship Id="rId19" Type="http://schemas.openxmlformats.org/officeDocument/2006/relationships/image" Target="../media/image33.png"/><Relationship Id="rId31" Type="http://schemas.openxmlformats.org/officeDocument/2006/relationships/image" Target="../media/image44.png"/><Relationship Id="rId4" Type="http://schemas.openxmlformats.org/officeDocument/2006/relationships/image" Target="../media/image22.pn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ems.dot.ca.gov/" TargetMode="External"/><Relationship Id="rId2" Type="http://schemas.openxmlformats.org/officeDocument/2006/relationships/hyperlink" Target="https://darksky.net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800C16-63B8-9A4B-8DC6-12D15274F45D}"/>
              </a:ext>
            </a:extLst>
          </p:cNvPr>
          <p:cNvSpPr/>
          <p:nvPr/>
        </p:nvSpPr>
        <p:spPr>
          <a:xfrm>
            <a:off x="0" y="4287985"/>
            <a:ext cx="122023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REAL-TIME TRAFFIC CONGESTION PREDICTION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6F78CC-0DD1-F747-9489-C10E8EBBB6C9}"/>
              </a:ext>
            </a:extLst>
          </p:cNvPr>
          <p:cNvSpPr/>
          <p:nvPr/>
        </p:nvSpPr>
        <p:spPr>
          <a:xfrm>
            <a:off x="208988" y="5147935"/>
            <a:ext cx="3390672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3200"/>
            </a:pPr>
            <a:r>
              <a:rPr lang="en-US" sz="3600" b="1" dirty="0">
                <a:solidFill>
                  <a:schemeClr val="bg1"/>
                </a:solidFill>
              </a:rPr>
              <a:t>Presented by, </a:t>
            </a:r>
          </a:p>
          <a:p>
            <a:pPr lvl="0">
              <a:lnSpc>
                <a:spcPct val="90000"/>
              </a:lnSpc>
              <a:buClr>
                <a:schemeClr val="lt1"/>
              </a:buClr>
              <a:buSzPts val="3200"/>
            </a:pPr>
            <a:r>
              <a:rPr lang="en-US" sz="3600" b="1" dirty="0">
                <a:solidFill>
                  <a:schemeClr val="bg1"/>
                </a:solidFill>
              </a:rPr>
              <a:t>Team 8, MSDA</a:t>
            </a:r>
          </a:p>
        </p:txBody>
      </p:sp>
    </p:spTree>
    <p:extLst>
      <p:ext uri="{BB962C8B-B14F-4D97-AF65-F5344CB8AC3E}">
        <p14:creationId xmlns:p14="http://schemas.microsoft.com/office/powerpoint/2010/main" val="110017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6EAB-3C52-48DB-AE7D-BBADE2210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576"/>
            <a:ext cx="10515600" cy="70953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Combined Data collection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C8D7E3-71A4-4289-B63B-16535A4AD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952106"/>
            <a:ext cx="11214100" cy="590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5E806D-4C7F-47D8-BB4A-F7B9FE6ED6B8}"/>
              </a:ext>
            </a:extLst>
          </p:cNvPr>
          <p:cNvSpPr/>
          <p:nvPr/>
        </p:nvSpPr>
        <p:spPr>
          <a:xfrm>
            <a:off x="1385740" y="952106"/>
            <a:ext cx="5156462" cy="98981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C408A-D4F1-4ACD-B778-C8352E4B5CFB}"/>
              </a:ext>
            </a:extLst>
          </p:cNvPr>
          <p:cNvSpPr txBox="1"/>
          <p:nvPr/>
        </p:nvSpPr>
        <p:spPr>
          <a:xfrm>
            <a:off x="8267536" y="933250"/>
            <a:ext cx="112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DarkSky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092F07B-F519-4269-9832-A287A9F00762}"/>
              </a:ext>
            </a:extLst>
          </p:cNvPr>
          <p:cNvSpPr/>
          <p:nvPr/>
        </p:nvSpPr>
        <p:spPr>
          <a:xfrm>
            <a:off x="7673419" y="952106"/>
            <a:ext cx="2102177" cy="98981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756EC2-4905-4B16-9242-31AC9D256638}"/>
              </a:ext>
            </a:extLst>
          </p:cNvPr>
          <p:cNvSpPr txBox="1"/>
          <p:nvPr/>
        </p:nvSpPr>
        <p:spPr>
          <a:xfrm>
            <a:off x="2439200" y="914871"/>
            <a:ext cx="3222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PeMS</a:t>
            </a:r>
            <a:r>
              <a:rPr lang="en-US" sz="1400" dirty="0"/>
              <a:t> - Caltrans Performance Measurement System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7AE9C8-0CC8-4DA7-A8DF-8794EC7961E2}"/>
              </a:ext>
            </a:extLst>
          </p:cNvPr>
          <p:cNvSpPr/>
          <p:nvPr/>
        </p:nvSpPr>
        <p:spPr>
          <a:xfrm>
            <a:off x="2111604" y="5674936"/>
            <a:ext cx="7777114" cy="10840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AA1185-0421-4B98-92A9-126981874A29}"/>
              </a:ext>
            </a:extLst>
          </p:cNvPr>
          <p:cNvSpPr txBox="1"/>
          <p:nvPr/>
        </p:nvSpPr>
        <p:spPr>
          <a:xfrm>
            <a:off x="6390752" y="5858263"/>
            <a:ext cx="1121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AWS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321ABB-ECAC-4314-90A0-8619FAD55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86" y="1080954"/>
            <a:ext cx="732119" cy="7321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5966C-4B87-4139-AC61-4579911E0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64" y="914905"/>
            <a:ext cx="775354" cy="775354"/>
          </a:xfrm>
          <a:prstGeom prst="rect">
            <a:avLst/>
          </a:prstGeom>
        </p:spPr>
      </p:pic>
      <p:pic>
        <p:nvPicPr>
          <p:cNvPr id="17" name="Picture 16" descr="A picture containing graphics, toy&#10;&#10;Description automatically generated">
            <a:extLst>
              <a:ext uri="{FF2B5EF4-FFF2-40B4-BE49-F238E27FC236}">
                <a16:creationId xmlns:a16="http://schemas.microsoft.com/office/drawing/2014/main" id="{A33023C5-DDAF-409E-822E-C739E6E57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62" y="752285"/>
            <a:ext cx="826085" cy="8260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A11F02-64FF-4596-95C8-D01C7DAE2D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1941922"/>
            <a:ext cx="4572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F08044-AEE5-4571-A39A-8F7358253D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94" y="5697999"/>
            <a:ext cx="457200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935785E-F73A-4865-A22D-E7DB9E5945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555" y="5629663"/>
            <a:ext cx="457200" cy="457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E0F937-F135-43DA-8E56-980D54DC30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64" y="562966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7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804DAC-75EF-4EC1-A816-D04C63E7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837" y="238306"/>
            <a:ext cx="9455085" cy="739056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Data Collection for Traffic &amp; Incident data</a:t>
            </a:r>
          </a:p>
        </p:txBody>
      </p:sp>
      <p:sp>
        <p:nvSpPr>
          <p:cNvPr id="5" name="Freeform 356">
            <a:extLst>
              <a:ext uri="{FF2B5EF4-FFF2-40B4-BE49-F238E27FC236}">
                <a16:creationId xmlns:a16="http://schemas.microsoft.com/office/drawing/2014/main" id="{046A4B6B-6741-41AE-9FF0-72FF14B4B02A}"/>
              </a:ext>
            </a:extLst>
          </p:cNvPr>
          <p:cNvSpPr>
            <a:spLocks/>
          </p:cNvSpPr>
          <p:nvPr/>
        </p:nvSpPr>
        <p:spPr bwMode="auto">
          <a:xfrm flipH="1">
            <a:off x="1458265" y="1857918"/>
            <a:ext cx="9209734" cy="5227121"/>
          </a:xfrm>
          <a:custGeom>
            <a:avLst/>
            <a:gdLst>
              <a:gd name="T0" fmla="*/ 1565 w 8333"/>
              <a:gd name="T1" fmla="*/ 179 h 4919"/>
              <a:gd name="T2" fmla="*/ 1772 w 8333"/>
              <a:gd name="T3" fmla="*/ 250 h 4919"/>
              <a:gd name="T4" fmla="*/ 1649 w 8333"/>
              <a:gd name="T5" fmla="*/ 320 h 4919"/>
              <a:gd name="T6" fmla="*/ 1151 w 8333"/>
              <a:gd name="T7" fmla="*/ 517 h 4919"/>
              <a:gd name="T8" fmla="*/ 844 w 8333"/>
              <a:gd name="T9" fmla="*/ 771 h 4919"/>
              <a:gd name="T10" fmla="*/ 1214 w 8333"/>
              <a:gd name="T11" fmla="*/ 916 h 4919"/>
              <a:gd name="T12" fmla="*/ 1454 w 8333"/>
              <a:gd name="T13" fmla="*/ 935 h 4919"/>
              <a:gd name="T14" fmla="*/ 2420 w 8333"/>
              <a:gd name="T15" fmla="*/ 965 h 4919"/>
              <a:gd name="T16" fmla="*/ 2764 w 8333"/>
              <a:gd name="T17" fmla="*/ 975 h 4919"/>
              <a:gd name="T18" fmla="*/ 3018 w 8333"/>
              <a:gd name="T19" fmla="*/ 1149 h 4919"/>
              <a:gd name="T20" fmla="*/ 2336 w 8333"/>
              <a:gd name="T21" fmla="*/ 1655 h 4919"/>
              <a:gd name="T22" fmla="*/ 2321 w 8333"/>
              <a:gd name="T23" fmla="*/ 1972 h 4919"/>
              <a:gd name="T24" fmla="*/ 2736 w 8333"/>
              <a:gd name="T25" fmla="*/ 2143 h 4919"/>
              <a:gd name="T26" fmla="*/ 3183 w 8333"/>
              <a:gd name="T27" fmla="*/ 2160 h 4919"/>
              <a:gd name="T28" fmla="*/ 4247 w 8333"/>
              <a:gd name="T29" fmla="*/ 2133 h 4919"/>
              <a:gd name="T30" fmla="*/ 4942 w 8333"/>
              <a:gd name="T31" fmla="*/ 2374 h 4919"/>
              <a:gd name="T32" fmla="*/ 4544 w 8333"/>
              <a:gd name="T33" fmla="*/ 3187 h 4919"/>
              <a:gd name="T34" fmla="*/ 4500 w 8333"/>
              <a:gd name="T35" fmla="*/ 3278 h 4919"/>
              <a:gd name="T36" fmla="*/ 4517 w 8333"/>
              <a:gd name="T37" fmla="*/ 3686 h 4919"/>
              <a:gd name="T38" fmla="*/ 5301 w 8333"/>
              <a:gd name="T39" fmla="*/ 4152 h 4919"/>
              <a:gd name="T40" fmla="*/ 6205 w 8333"/>
              <a:gd name="T41" fmla="*/ 4075 h 4919"/>
              <a:gd name="T42" fmla="*/ 7234 w 8333"/>
              <a:gd name="T43" fmla="*/ 3934 h 4919"/>
              <a:gd name="T44" fmla="*/ 7637 w 8333"/>
              <a:gd name="T45" fmla="*/ 3944 h 4919"/>
              <a:gd name="T46" fmla="*/ 7988 w 8333"/>
              <a:gd name="T47" fmla="*/ 4346 h 4919"/>
              <a:gd name="T48" fmla="*/ 8082 w 8333"/>
              <a:gd name="T49" fmla="*/ 4919 h 4919"/>
              <a:gd name="T50" fmla="*/ 8333 w 8333"/>
              <a:gd name="T51" fmla="*/ 4919 h 4919"/>
              <a:gd name="T52" fmla="*/ 8063 w 8333"/>
              <a:gd name="T53" fmla="*/ 3783 h 4919"/>
              <a:gd name="T54" fmla="*/ 7082 w 8333"/>
              <a:gd name="T55" fmla="*/ 3630 h 4919"/>
              <a:gd name="T56" fmla="*/ 6316 w 8333"/>
              <a:gd name="T57" fmla="*/ 3720 h 4919"/>
              <a:gd name="T58" fmla="*/ 5420 w 8333"/>
              <a:gd name="T59" fmla="*/ 3826 h 4919"/>
              <a:gd name="T60" fmla="*/ 4876 w 8333"/>
              <a:gd name="T61" fmla="*/ 3614 h 4919"/>
              <a:gd name="T62" fmla="*/ 4972 w 8333"/>
              <a:gd name="T63" fmla="*/ 3225 h 4919"/>
              <a:gd name="T64" fmla="*/ 5178 w 8333"/>
              <a:gd name="T65" fmla="*/ 2710 h 4919"/>
              <a:gd name="T66" fmla="*/ 5265 w 8333"/>
              <a:gd name="T67" fmla="*/ 2279 h 4919"/>
              <a:gd name="T68" fmla="*/ 4988 w 8333"/>
              <a:gd name="T69" fmla="*/ 2019 h 4919"/>
              <a:gd name="T70" fmla="*/ 4506 w 8333"/>
              <a:gd name="T71" fmla="*/ 1958 h 4919"/>
              <a:gd name="T72" fmla="*/ 4198 w 8333"/>
              <a:gd name="T73" fmla="*/ 1960 h 4919"/>
              <a:gd name="T74" fmla="*/ 3132 w 8333"/>
              <a:gd name="T75" fmla="*/ 1978 h 4919"/>
              <a:gd name="T76" fmla="*/ 2799 w 8333"/>
              <a:gd name="T77" fmla="*/ 1974 h 4919"/>
              <a:gd name="T78" fmla="*/ 2572 w 8333"/>
              <a:gd name="T79" fmla="*/ 1824 h 4919"/>
              <a:gd name="T80" fmla="*/ 2681 w 8333"/>
              <a:gd name="T81" fmla="*/ 1706 h 4919"/>
              <a:gd name="T82" fmla="*/ 3083 w 8333"/>
              <a:gd name="T83" fmla="*/ 1380 h 4919"/>
              <a:gd name="T84" fmla="*/ 3245 w 8333"/>
              <a:gd name="T85" fmla="*/ 1248 h 4919"/>
              <a:gd name="T86" fmla="*/ 3297 w 8333"/>
              <a:gd name="T87" fmla="*/ 1049 h 4919"/>
              <a:gd name="T88" fmla="*/ 2950 w 8333"/>
              <a:gd name="T89" fmla="*/ 894 h 4919"/>
              <a:gd name="T90" fmla="*/ 2682 w 8333"/>
              <a:gd name="T91" fmla="*/ 866 h 4919"/>
              <a:gd name="T92" fmla="*/ 2281 w 8333"/>
              <a:gd name="T93" fmla="*/ 852 h 4919"/>
              <a:gd name="T94" fmla="*/ 1395 w 8333"/>
              <a:gd name="T95" fmla="*/ 820 h 4919"/>
              <a:gd name="T96" fmla="*/ 1111 w 8333"/>
              <a:gd name="T97" fmla="*/ 756 h 4919"/>
              <a:gd name="T98" fmla="*/ 1208 w 8333"/>
              <a:gd name="T99" fmla="*/ 655 h 4919"/>
              <a:gd name="T100" fmla="*/ 1662 w 8333"/>
              <a:gd name="T101" fmla="*/ 463 h 4919"/>
              <a:gd name="T102" fmla="*/ 1993 w 8333"/>
              <a:gd name="T103" fmla="*/ 260 h 4919"/>
              <a:gd name="T104" fmla="*/ 1808 w 8333"/>
              <a:gd name="T105" fmla="*/ 151 h 4919"/>
              <a:gd name="T106" fmla="*/ 1633 w 8333"/>
              <a:gd name="T107" fmla="*/ 116 h 4919"/>
              <a:gd name="T108" fmla="*/ 1468 w 8333"/>
              <a:gd name="T109" fmla="*/ 100 h 4919"/>
              <a:gd name="T110" fmla="*/ 585 w 8333"/>
              <a:gd name="T111" fmla="*/ 40 h 4919"/>
              <a:gd name="T112" fmla="*/ 0 w 8333"/>
              <a:gd name="T113" fmla="*/ 0 h 4919"/>
              <a:gd name="T114" fmla="*/ 0 w 8333"/>
              <a:gd name="T115" fmla="*/ 77 h 4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333" h="4919">
                <a:moveTo>
                  <a:pt x="0" y="77"/>
                </a:moveTo>
                <a:cubicBezTo>
                  <a:pt x="522" y="108"/>
                  <a:pt x="1045" y="132"/>
                  <a:pt x="1565" y="179"/>
                </a:cubicBezTo>
                <a:lnTo>
                  <a:pt x="1565" y="179"/>
                </a:lnTo>
                <a:cubicBezTo>
                  <a:pt x="1606" y="183"/>
                  <a:pt x="1772" y="187"/>
                  <a:pt x="1772" y="250"/>
                </a:cubicBezTo>
                <a:lnTo>
                  <a:pt x="1772" y="250"/>
                </a:lnTo>
                <a:cubicBezTo>
                  <a:pt x="1771" y="282"/>
                  <a:pt x="1676" y="309"/>
                  <a:pt x="1649" y="320"/>
                </a:cubicBezTo>
                <a:lnTo>
                  <a:pt x="1649" y="320"/>
                </a:lnTo>
                <a:cubicBezTo>
                  <a:pt x="1483" y="386"/>
                  <a:pt x="1317" y="451"/>
                  <a:pt x="1151" y="517"/>
                </a:cubicBezTo>
                <a:lnTo>
                  <a:pt x="1151" y="517"/>
                </a:lnTo>
                <a:cubicBezTo>
                  <a:pt x="1063" y="552"/>
                  <a:pt x="748" y="637"/>
                  <a:pt x="844" y="771"/>
                </a:cubicBezTo>
                <a:lnTo>
                  <a:pt x="844" y="771"/>
                </a:lnTo>
                <a:cubicBezTo>
                  <a:pt x="917" y="873"/>
                  <a:pt x="1101" y="899"/>
                  <a:pt x="1214" y="916"/>
                </a:cubicBezTo>
                <a:lnTo>
                  <a:pt x="1214" y="916"/>
                </a:lnTo>
                <a:cubicBezTo>
                  <a:pt x="1293" y="927"/>
                  <a:pt x="1373" y="932"/>
                  <a:pt x="1454" y="935"/>
                </a:cubicBezTo>
                <a:lnTo>
                  <a:pt x="1454" y="935"/>
                </a:lnTo>
                <a:cubicBezTo>
                  <a:pt x="1776" y="945"/>
                  <a:pt x="2098" y="955"/>
                  <a:pt x="2420" y="965"/>
                </a:cubicBezTo>
                <a:lnTo>
                  <a:pt x="2420" y="965"/>
                </a:lnTo>
                <a:cubicBezTo>
                  <a:pt x="2535" y="968"/>
                  <a:pt x="2649" y="971"/>
                  <a:pt x="2764" y="975"/>
                </a:cubicBezTo>
                <a:lnTo>
                  <a:pt x="2764" y="975"/>
                </a:lnTo>
                <a:cubicBezTo>
                  <a:pt x="2845" y="978"/>
                  <a:pt x="3196" y="1010"/>
                  <a:pt x="3018" y="1149"/>
                </a:cubicBezTo>
                <a:lnTo>
                  <a:pt x="3018" y="1149"/>
                </a:lnTo>
                <a:cubicBezTo>
                  <a:pt x="2795" y="1323"/>
                  <a:pt x="2554" y="1474"/>
                  <a:pt x="2336" y="1655"/>
                </a:cubicBezTo>
                <a:lnTo>
                  <a:pt x="2336" y="1655"/>
                </a:lnTo>
                <a:cubicBezTo>
                  <a:pt x="2226" y="1747"/>
                  <a:pt x="2215" y="1873"/>
                  <a:pt x="2321" y="1972"/>
                </a:cubicBezTo>
                <a:lnTo>
                  <a:pt x="2321" y="1972"/>
                </a:lnTo>
                <a:cubicBezTo>
                  <a:pt x="2432" y="2074"/>
                  <a:pt x="2592" y="2119"/>
                  <a:pt x="2736" y="2143"/>
                </a:cubicBezTo>
                <a:lnTo>
                  <a:pt x="2736" y="2143"/>
                </a:lnTo>
                <a:cubicBezTo>
                  <a:pt x="2885" y="2168"/>
                  <a:pt x="3034" y="2163"/>
                  <a:pt x="3183" y="2160"/>
                </a:cubicBezTo>
                <a:lnTo>
                  <a:pt x="3183" y="2160"/>
                </a:lnTo>
                <a:cubicBezTo>
                  <a:pt x="3538" y="2151"/>
                  <a:pt x="3892" y="2142"/>
                  <a:pt x="4247" y="2133"/>
                </a:cubicBezTo>
                <a:lnTo>
                  <a:pt x="4247" y="2133"/>
                </a:lnTo>
                <a:cubicBezTo>
                  <a:pt x="4414" y="2128"/>
                  <a:pt x="5074" y="2066"/>
                  <a:pt x="4942" y="2374"/>
                </a:cubicBezTo>
                <a:lnTo>
                  <a:pt x="4942" y="2374"/>
                </a:lnTo>
                <a:cubicBezTo>
                  <a:pt x="4824" y="2650"/>
                  <a:pt x="4676" y="2917"/>
                  <a:pt x="4544" y="3187"/>
                </a:cubicBezTo>
                <a:lnTo>
                  <a:pt x="4544" y="3187"/>
                </a:lnTo>
                <a:cubicBezTo>
                  <a:pt x="4529" y="3218"/>
                  <a:pt x="4514" y="3248"/>
                  <a:pt x="4500" y="3278"/>
                </a:cubicBezTo>
                <a:lnTo>
                  <a:pt x="4500" y="3278"/>
                </a:lnTo>
                <a:cubicBezTo>
                  <a:pt x="4437" y="3413"/>
                  <a:pt x="4447" y="3556"/>
                  <a:pt x="4517" y="3686"/>
                </a:cubicBezTo>
                <a:lnTo>
                  <a:pt x="4517" y="3686"/>
                </a:lnTo>
                <a:cubicBezTo>
                  <a:pt x="4667" y="3961"/>
                  <a:pt x="5003" y="4112"/>
                  <a:pt x="5301" y="4152"/>
                </a:cubicBezTo>
                <a:lnTo>
                  <a:pt x="5301" y="4152"/>
                </a:lnTo>
                <a:cubicBezTo>
                  <a:pt x="5595" y="4192"/>
                  <a:pt x="5914" y="4115"/>
                  <a:pt x="6205" y="4075"/>
                </a:cubicBezTo>
                <a:lnTo>
                  <a:pt x="6205" y="4075"/>
                </a:lnTo>
                <a:cubicBezTo>
                  <a:pt x="6548" y="4028"/>
                  <a:pt x="6891" y="3981"/>
                  <a:pt x="7234" y="3934"/>
                </a:cubicBezTo>
                <a:lnTo>
                  <a:pt x="7234" y="3934"/>
                </a:lnTo>
                <a:cubicBezTo>
                  <a:pt x="7370" y="3915"/>
                  <a:pt x="7502" y="3900"/>
                  <a:pt x="7637" y="3944"/>
                </a:cubicBezTo>
                <a:lnTo>
                  <a:pt x="7637" y="3944"/>
                </a:lnTo>
                <a:cubicBezTo>
                  <a:pt x="7823" y="4005"/>
                  <a:pt x="7955" y="4154"/>
                  <a:pt x="7988" y="4346"/>
                </a:cubicBezTo>
                <a:lnTo>
                  <a:pt x="7988" y="4346"/>
                </a:lnTo>
                <a:cubicBezTo>
                  <a:pt x="8020" y="4537"/>
                  <a:pt x="8051" y="4728"/>
                  <a:pt x="8082" y="4919"/>
                </a:cubicBezTo>
                <a:lnTo>
                  <a:pt x="8082" y="4919"/>
                </a:lnTo>
                <a:lnTo>
                  <a:pt x="8333" y="4919"/>
                </a:lnTo>
                <a:lnTo>
                  <a:pt x="8333" y="4144"/>
                </a:lnTo>
                <a:cubicBezTo>
                  <a:pt x="8271" y="3998"/>
                  <a:pt x="8186" y="3866"/>
                  <a:pt x="8063" y="3783"/>
                </a:cubicBezTo>
                <a:lnTo>
                  <a:pt x="8063" y="3783"/>
                </a:lnTo>
                <a:cubicBezTo>
                  <a:pt x="7809" y="3612"/>
                  <a:pt x="7391" y="3601"/>
                  <a:pt x="7082" y="3630"/>
                </a:cubicBezTo>
                <a:lnTo>
                  <a:pt x="7082" y="3630"/>
                </a:lnTo>
                <a:cubicBezTo>
                  <a:pt x="6826" y="3653"/>
                  <a:pt x="6571" y="3690"/>
                  <a:pt x="6316" y="3720"/>
                </a:cubicBezTo>
                <a:lnTo>
                  <a:pt x="6316" y="3720"/>
                </a:lnTo>
                <a:cubicBezTo>
                  <a:pt x="6018" y="3755"/>
                  <a:pt x="5719" y="3791"/>
                  <a:pt x="5420" y="3826"/>
                </a:cubicBezTo>
                <a:lnTo>
                  <a:pt x="5420" y="3826"/>
                </a:lnTo>
                <a:cubicBezTo>
                  <a:pt x="5235" y="3847"/>
                  <a:pt x="4942" y="3830"/>
                  <a:pt x="4876" y="3614"/>
                </a:cubicBezTo>
                <a:lnTo>
                  <a:pt x="4876" y="3614"/>
                </a:lnTo>
                <a:cubicBezTo>
                  <a:pt x="4837" y="3489"/>
                  <a:pt x="4926" y="3338"/>
                  <a:pt x="4972" y="3225"/>
                </a:cubicBezTo>
                <a:lnTo>
                  <a:pt x="4972" y="3225"/>
                </a:lnTo>
                <a:cubicBezTo>
                  <a:pt x="5041" y="3053"/>
                  <a:pt x="5109" y="2881"/>
                  <a:pt x="5178" y="2710"/>
                </a:cubicBezTo>
                <a:lnTo>
                  <a:pt x="5178" y="2710"/>
                </a:lnTo>
                <a:cubicBezTo>
                  <a:pt x="5223" y="2597"/>
                  <a:pt x="5312" y="2402"/>
                  <a:pt x="5265" y="2279"/>
                </a:cubicBezTo>
                <a:lnTo>
                  <a:pt x="5265" y="2279"/>
                </a:lnTo>
                <a:cubicBezTo>
                  <a:pt x="5214" y="2143"/>
                  <a:pt x="5115" y="2072"/>
                  <a:pt x="4988" y="2019"/>
                </a:cubicBezTo>
                <a:lnTo>
                  <a:pt x="4988" y="2019"/>
                </a:lnTo>
                <a:cubicBezTo>
                  <a:pt x="4851" y="1961"/>
                  <a:pt x="4654" y="1964"/>
                  <a:pt x="4506" y="1958"/>
                </a:cubicBezTo>
                <a:lnTo>
                  <a:pt x="4506" y="1958"/>
                </a:lnTo>
                <a:cubicBezTo>
                  <a:pt x="4404" y="1953"/>
                  <a:pt x="4300" y="1958"/>
                  <a:pt x="4198" y="1960"/>
                </a:cubicBezTo>
                <a:lnTo>
                  <a:pt x="4198" y="1960"/>
                </a:lnTo>
                <a:cubicBezTo>
                  <a:pt x="3843" y="1966"/>
                  <a:pt x="3488" y="1972"/>
                  <a:pt x="3132" y="1978"/>
                </a:cubicBezTo>
                <a:lnTo>
                  <a:pt x="3132" y="1978"/>
                </a:lnTo>
                <a:cubicBezTo>
                  <a:pt x="3022" y="1980"/>
                  <a:pt x="2909" y="1987"/>
                  <a:pt x="2799" y="1974"/>
                </a:cubicBezTo>
                <a:lnTo>
                  <a:pt x="2799" y="1974"/>
                </a:lnTo>
                <a:cubicBezTo>
                  <a:pt x="2726" y="1966"/>
                  <a:pt x="2541" y="1938"/>
                  <a:pt x="2572" y="1824"/>
                </a:cubicBezTo>
                <a:lnTo>
                  <a:pt x="2572" y="1824"/>
                </a:lnTo>
                <a:cubicBezTo>
                  <a:pt x="2585" y="1774"/>
                  <a:pt x="2642" y="1738"/>
                  <a:pt x="2681" y="1706"/>
                </a:cubicBezTo>
                <a:lnTo>
                  <a:pt x="2681" y="1706"/>
                </a:lnTo>
                <a:cubicBezTo>
                  <a:pt x="2815" y="1598"/>
                  <a:pt x="2949" y="1489"/>
                  <a:pt x="3083" y="1380"/>
                </a:cubicBezTo>
                <a:lnTo>
                  <a:pt x="3083" y="1380"/>
                </a:lnTo>
                <a:cubicBezTo>
                  <a:pt x="3137" y="1336"/>
                  <a:pt x="3191" y="1292"/>
                  <a:pt x="3245" y="1248"/>
                </a:cubicBezTo>
                <a:lnTo>
                  <a:pt x="3245" y="1248"/>
                </a:lnTo>
                <a:cubicBezTo>
                  <a:pt x="3310" y="1195"/>
                  <a:pt x="3363" y="1129"/>
                  <a:pt x="3297" y="1049"/>
                </a:cubicBezTo>
                <a:lnTo>
                  <a:pt x="3297" y="1049"/>
                </a:lnTo>
                <a:cubicBezTo>
                  <a:pt x="3218" y="954"/>
                  <a:pt x="3065" y="917"/>
                  <a:pt x="2950" y="894"/>
                </a:cubicBezTo>
                <a:lnTo>
                  <a:pt x="2950" y="894"/>
                </a:lnTo>
                <a:cubicBezTo>
                  <a:pt x="2862" y="877"/>
                  <a:pt x="2772" y="870"/>
                  <a:pt x="2682" y="866"/>
                </a:cubicBezTo>
                <a:lnTo>
                  <a:pt x="2682" y="866"/>
                </a:lnTo>
                <a:cubicBezTo>
                  <a:pt x="2549" y="861"/>
                  <a:pt x="2415" y="857"/>
                  <a:pt x="2281" y="852"/>
                </a:cubicBezTo>
                <a:lnTo>
                  <a:pt x="2281" y="852"/>
                </a:lnTo>
                <a:cubicBezTo>
                  <a:pt x="1986" y="841"/>
                  <a:pt x="1691" y="832"/>
                  <a:pt x="1395" y="820"/>
                </a:cubicBezTo>
                <a:lnTo>
                  <a:pt x="1395" y="820"/>
                </a:lnTo>
                <a:cubicBezTo>
                  <a:pt x="1331" y="817"/>
                  <a:pt x="1152" y="822"/>
                  <a:pt x="1111" y="756"/>
                </a:cubicBezTo>
                <a:lnTo>
                  <a:pt x="1111" y="756"/>
                </a:lnTo>
                <a:cubicBezTo>
                  <a:pt x="1079" y="703"/>
                  <a:pt x="1170" y="672"/>
                  <a:pt x="1208" y="655"/>
                </a:cubicBezTo>
                <a:lnTo>
                  <a:pt x="1208" y="655"/>
                </a:lnTo>
                <a:cubicBezTo>
                  <a:pt x="1359" y="591"/>
                  <a:pt x="1511" y="527"/>
                  <a:pt x="1662" y="463"/>
                </a:cubicBezTo>
                <a:lnTo>
                  <a:pt x="1662" y="463"/>
                </a:lnTo>
                <a:cubicBezTo>
                  <a:pt x="1719" y="439"/>
                  <a:pt x="2016" y="352"/>
                  <a:pt x="1993" y="260"/>
                </a:cubicBezTo>
                <a:lnTo>
                  <a:pt x="1993" y="260"/>
                </a:lnTo>
                <a:cubicBezTo>
                  <a:pt x="1976" y="197"/>
                  <a:pt x="1860" y="166"/>
                  <a:pt x="1808" y="151"/>
                </a:cubicBezTo>
                <a:lnTo>
                  <a:pt x="1808" y="151"/>
                </a:lnTo>
                <a:cubicBezTo>
                  <a:pt x="1751" y="135"/>
                  <a:pt x="1692" y="124"/>
                  <a:pt x="1633" y="116"/>
                </a:cubicBezTo>
                <a:lnTo>
                  <a:pt x="1633" y="116"/>
                </a:lnTo>
                <a:cubicBezTo>
                  <a:pt x="1579" y="108"/>
                  <a:pt x="1523" y="104"/>
                  <a:pt x="1468" y="100"/>
                </a:cubicBezTo>
                <a:lnTo>
                  <a:pt x="1468" y="100"/>
                </a:lnTo>
                <a:cubicBezTo>
                  <a:pt x="1174" y="80"/>
                  <a:pt x="879" y="60"/>
                  <a:pt x="585" y="40"/>
                </a:cubicBezTo>
                <a:lnTo>
                  <a:pt x="585" y="40"/>
                </a:lnTo>
                <a:cubicBezTo>
                  <a:pt x="390" y="27"/>
                  <a:pt x="195" y="13"/>
                  <a:pt x="0" y="0"/>
                </a:cubicBezTo>
                <a:lnTo>
                  <a:pt x="0" y="0"/>
                </a:lnTo>
                <a:lnTo>
                  <a:pt x="0" y="77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40000"/>
                  <a:lumOff val="60000"/>
                </a:schemeClr>
              </a:gs>
              <a:gs pos="68000">
                <a:schemeClr val="accent1">
                  <a:lumMod val="95000"/>
                  <a:lumOff val="5000"/>
                </a:schemeClr>
              </a:gs>
              <a:gs pos="26000">
                <a:schemeClr val="accent1">
                  <a:lumMod val="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dist="889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B3B809-DCEA-416E-95E2-3F2EB20D1887}"/>
              </a:ext>
            </a:extLst>
          </p:cNvPr>
          <p:cNvGrpSpPr/>
          <p:nvPr/>
        </p:nvGrpSpPr>
        <p:grpSpPr>
          <a:xfrm>
            <a:off x="2246147" y="4793197"/>
            <a:ext cx="1248906" cy="2196778"/>
            <a:chOff x="838200" y="1400230"/>
            <a:chExt cx="2834640" cy="498602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2C49CC8-6770-4C1F-AE44-C2E0A6EAE54D}"/>
                </a:ext>
              </a:extLst>
            </p:cNvPr>
            <p:cNvSpPr/>
            <p:nvPr/>
          </p:nvSpPr>
          <p:spPr>
            <a:xfrm>
              <a:off x="838200" y="3835077"/>
              <a:ext cx="2834640" cy="2551176"/>
            </a:xfrm>
            <a:prstGeom prst="roundRect">
              <a:avLst>
                <a:gd name="adj" fmla="val 8702"/>
              </a:avLst>
            </a:prstGeom>
            <a:gradFill flip="none" rotWithShape="1">
              <a:gsLst>
                <a:gs pos="42000">
                  <a:srgbClr val="FF7711"/>
                </a:gs>
                <a:gs pos="8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</a:gsLst>
              <a:lin ang="6600000" scaled="0"/>
              <a:tileRect/>
            </a:gradFill>
            <a:ln w="25400" cap="flat" cmpd="sng" algn="ctr">
              <a:noFill/>
              <a:prstDash val="solid"/>
            </a:ln>
            <a:effectLst/>
            <a:scene3d>
              <a:camera prst="isometricOffAxis1Top">
                <a:rot lat="19308370" lon="17994607" rev="3982837"/>
              </a:camera>
              <a:lightRig rig="soft" dir="t"/>
            </a:scene3d>
            <a:sp3d extrusionH="152400" prstMaterial="matte">
              <a:bevelT w="57150" h="44450"/>
              <a:bevelB w="0" h="0"/>
            </a:sp3d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kern="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887B46C-8624-4A5C-99AD-E1C1CEF2D22E}"/>
                </a:ext>
              </a:extLst>
            </p:cNvPr>
            <p:cNvSpPr/>
            <p:nvPr/>
          </p:nvSpPr>
          <p:spPr>
            <a:xfrm>
              <a:off x="984636" y="1400230"/>
              <a:ext cx="2587154" cy="4105088"/>
            </a:xfrm>
            <a:custGeom>
              <a:avLst/>
              <a:gdLst>
                <a:gd name="connsiteX0" fmla="*/ 1327010 w 2587154"/>
                <a:gd name="connsiteY0" fmla="*/ 1244 h 4105088"/>
                <a:gd name="connsiteX1" fmla="*/ 1534927 w 2587154"/>
                <a:gd name="connsiteY1" fmla="*/ 99394 h 4105088"/>
                <a:gd name="connsiteX2" fmla="*/ 2580699 w 2587154"/>
                <a:gd name="connsiteY2" fmla="*/ 3553705 h 4105088"/>
                <a:gd name="connsiteX3" fmla="*/ 2587154 w 2587154"/>
                <a:gd name="connsiteY3" fmla="*/ 3579715 h 4105088"/>
                <a:gd name="connsiteX4" fmla="*/ 1293577 w 2587154"/>
                <a:gd name="connsiteY4" fmla="*/ 4105088 h 4105088"/>
                <a:gd name="connsiteX5" fmla="*/ 0 w 2587154"/>
                <a:gd name="connsiteY5" fmla="*/ 3579715 h 4105088"/>
                <a:gd name="connsiteX6" fmla="*/ 1049578 w 2587154"/>
                <a:gd name="connsiteY6" fmla="*/ 99394 h 4105088"/>
                <a:gd name="connsiteX7" fmla="*/ 1327010 w 2587154"/>
                <a:gd name="connsiteY7" fmla="*/ 1244 h 410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7154" h="4105088">
                  <a:moveTo>
                    <a:pt x="1327010" y="1244"/>
                  </a:moveTo>
                  <a:cubicBezTo>
                    <a:pt x="1399771" y="7264"/>
                    <a:pt x="1474259" y="35740"/>
                    <a:pt x="1534927" y="99394"/>
                  </a:cubicBezTo>
                  <a:cubicBezTo>
                    <a:pt x="1531029" y="94406"/>
                    <a:pt x="2405328" y="2973651"/>
                    <a:pt x="2580699" y="3553705"/>
                  </a:cubicBezTo>
                  <a:cubicBezTo>
                    <a:pt x="2586606" y="3561925"/>
                    <a:pt x="2587154" y="3570795"/>
                    <a:pt x="2587154" y="3579715"/>
                  </a:cubicBezTo>
                  <a:cubicBezTo>
                    <a:pt x="2587154" y="3869870"/>
                    <a:pt x="2008000" y="4105088"/>
                    <a:pt x="1293577" y="4105088"/>
                  </a:cubicBezTo>
                  <a:cubicBezTo>
                    <a:pt x="579154" y="4105088"/>
                    <a:pt x="0" y="3869870"/>
                    <a:pt x="0" y="3579715"/>
                  </a:cubicBezTo>
                  <a:lnTo>
                    <a:pt x="1049578" y="99394"/>
                  </a:lnTo>
                  <a:cubicBezTo>
                    <a:pt x="1089272" y="43557"/>
                    <a:pt x="1205742" y="-8790"/>
                    <a:pt x="1327010" y="1244"/>
                  </a:cubicBezTo>
                  <a:close/>
                </a:path>
              </a:pathLst>
            </a:custGeom>
            <a:gradFill flip="none" rotWithShape="1">
              <a:gsLst>
                <a:gs pos="70000">
                  <a:srgbClr val="FF810E"/>
                </a:gs>
                <a:gs pos="31000">
                  <a:srgbClr val="FF7711"/>
                </a:gs>
                <a:gs pos="53000">
                  <a:srgbClr val="FFB001"/>
                </a:gs>
                <a:gs pos="89000">
                  <a:srgbClr val="D74E05"/>
                </a:gs>
                <a:gs pos="0">
                  <a:srgbClr val="C73E01"/>
                </a:gs>
              </a:gsLst>
              <a:lin ang="11100000" scaled="0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kern="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9E6F44A-6FA8-43A7-BBB5-779C0C70B867}"/>
                </a:ext>
              </a:extLst>
            </p:cNvPr>
            <p:cNvSpPr/>
            <p:nvPr/>
          </p:nvSpPr>
          <p:spPr>
            <a:xfrm>
              <a:off x="1566610" y="2318111"/>
              <a:ext cx="1421727" cy="835168"/>
            </a:xfrm>
            <a:custGeom>
              <a:avLst/>
              <a:gdLst>
                <a:gd name="connsiteX0" fmla="*/ 220769 w 1421727"/>
                <a:gd name="connsiteY0" fmla="*/ 0 h 835168"/>
                <a:gd name="connsiteX1" fmla="*/ 269287 w 1421727"/>
                <a:gd name="connsiteY1" fmla="*/ 14659 h 835168"/>
                <a:gd name="connsiteX2" fmla="*/ 711602 w 1421727"/>
                <a:gd name="connsiteY2" fmla="*/ 69862 h 835168"/>
                <a:gd name="connsiteX3" fmla="*/ 1153917 w 1421727"/>
                <a:gd name="connsiteY3" fmla="*/ 14659 h 835168"/>
                <a:gd name="connsiteX4" fmla="*/ 1199972 w 1421727"/>
                <a:gd name="connsiteY4" fmla="*/ 744 h 835168"/>
                <a:gd name="connsiteX5" fmla="*/ 1235888 w 1421727"/>
                <a:gd name="connsiteY5" fmla="*/ 119343 h 835168"/>
                <a:gd name="connsiteX6" fmla="*/ 1408613 w 1421727"/>
                <a:gd name="connsiteY6" fmla="*/ 689278 h 835168"/>
                <a:gd name="connsiteX7" fmla="*/ 1421727 w 1421727"/>
                <a:gd name="connsiteY7" fmla="*/ 732530 h 835168"/>
                <a:gd name="connsiteX8" fmla="*/ 1381497 w 1421727"/>
                <a:gd name="connsiteY8" fmla="*/ 745558 h 835168"/>
                <a:gd name="connsiteX9" fmla="*/ 711603 w 1421727"/>
                <a:gd name="connsiteY9" fmla="*/ 835168 h 835168"/>
                <a:gd name="connsiteX10" fmla="*/ 41709 w 1421727"/>
                <a:gd name="connsiteY10" fmla="*/ 745558 h 835168"/>
                <a:gd name="connsiteX11" fmla="*/ 0 w 1421727"/>
                <a:gd name="connsiteY11" fmla="*/ 732051 h 835168"/>
                <a:gd name="connsiteX12" fmla="*/ 220769 w 1421727"/>
                <a:gd name="connsiteY12" fmla="*/ 0 h 83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1727" h="835168">
                  <a:moveTo>
                    <a:pt x="220769" y="0"/>
                  </a:moveTo>
                  <a:lnTo>
                    <a:pt x="269287" y="14659"/>
                  </a:lnTo>
                  <a:cubicBezTo>
                    <a:pt x="409014" y="50535"/>
                    <a:pt x="557574" y="69862"/>
                    <a:pt x="711602" y="69862"/>
                  </a:cubicBezTo>
                  <a:cubicBezTo>
                    <a:pt x="865630" y="69862"/>
                    <a:pt x="1014190" y="50535"/>
                    <a:pt x="1153917" y="14659"/>
                  </a:cubicBezTo>
                  <a:lnTo>
                    <a:pt x="1199972" y="744"/>
                  </a:lnTo>
                  <a:lnTo>
                    <a:pt x="1235888" y="119343"/>
                  </a:lnTo>
                  <a:cubicBezTo>
                    <a:pt x="1290009" y="298001"/>
                    <a:pt x="1348611" y="491354"/>
                    <a:pt x="1408613" y="689278"/>
                  </a:cubicBezTo>
                  <a:lnTo>
                    <a:pt x="1421727" y="732530"/>
                  </a:lnTo>
                  <a:lnTo>
                    <a:pt x="1381497" y="745558"/>
                  </a:lnTo>
                  <a:cubicBezTo>
                    <a:pt x="1169878" y="803795"/>
                    <a:pt x="944881" y="835168"/>
                    <a:pt x="711603" y="835168"/>
                  </a:cubicBezTo>
                  <a:cubicBezTo>
                    <a:pt x="478325" y="835168"/>
                    <a:pt x="253329" y="803795"/>
                    <a:pt x="41709" y="745558"/>
                  </a:cubicBezTo>
                  <a:lnTo>
                    <a:pt x="0" y="732051"/>
                  </a:lnTo>
                  <a:lnTo>
                    <a:pt x="220769" y="0"/>
                  </a:lnTo>
                  <a:close/>
                </a:path>
              </a:pathLst>
            </a:custGeom>
            <a:gradFill flip="none" rotWithShape="1">
              <a:gsLst>
                <a:gs pos="98000">
                  <a:sysClr val="window" lastClr="FFFFFF">
                    <a:lumMod val="65000"/>
                  </a:sysClr>
                </a:gs>
                <a:gs pos="0">
                  <a:sysClr val="window" lastClr="FFFFFF">
                    <a:lumMod val="65000"/>
                  </a:sysClr>
                </a:gs>
                <a:gs pos="55000">
                  <a:sysClr val="window" lastClr="FFFFFF"/>
                </a:gs>
              </a:gsLst>
              <a:lin ang="11100000" scaled="0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kern="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B7A10DE-FC88-40EA-865E-45991CC38577}"/>
                </a:ext>
              </a:extLst>
            </p:cNvPr>
            <p:cNvSpPr/>
            <p:nvPr/>
          </p:nvSpPr>
          <p:spPr>
            <a:xfrm>
              <a:off x="1142781" y="3730844"/>
              <a:ext cx="2276998" cy="900252"/>
            </a:xfrm>
            <a:custGeom>
              <a:avLst/>
              <a:gdLst>
                <a:gd name="connsiteX0" fmla="*/ 218553 w 2276998"/>
                <a:gd name="connsiteY0" fmla="*/ 0 h 900252"/>
                <a:gd name="connsiteX1" fmla="*/ 354010 w 2276998"/>
                <a:gd name="connsiteY1" fmla="*/ 38453 h 900252"/>
                <a:gd name="connsiteX2" fmla="*/ 1165066 w 2276998"/>
                <a:gd name="connsiteY2" fmla="*/ 134946 h 900252"/>
                <a:gd name="connsiteX3" fmla="*/ 1976122 w 2276998"/>
                <a:gd name="connsiteY3" fmla="*/ 38453 h 900252"/>
                <a:gd name="connsiteX4" fmla="*/ 2056548 w 2276998"/>
                <a:gd name="connsiteY4" fmla="*/ 15622 h 900252"/>
                <a:gd name="connsiteX5" fmla="*/ 2101510 w 2276998"/>
                <a:gd name="connsiteY5" fmla="*/ 163885 h 900252"/>
                <a:gd name="connsiteX6" fmla="*/ 2260589 w 2276998"/>
                <a:gd name="connsiteY6" fmla="*/ 688486 h 900252"/>
                <a:gd name="connsiteX7" fmla="*/ 2276998 w 2276998"/>
                <a:gd name="connsiteY7" fmla="*/ 742611 h 900252"/>
                <a:gd name="connsiteX8" fmla="*/ 2274013 w 2276998"/>
                <a:gd name="connsiteY8" fmla="*/ 743617 h 900252"/>
                <a:gd name="connsiteX9" fmla="*/ 1165066 w 2276998"/>
                <a:gd name="connsiteY9" fmla="*/ 900252 h 900252"/>
                <a:gd name="connsiteX10" fmla="*/ 56119 w 2276998"/>
                <a:gd name="connsiteY10" fmla="*/ 743617 h 900252"/>
                <a:gd name="connsiteX11" fmla="*/ 0 w 2276998"/>
                <a:gd name="connsiteY11" fmla="*/ 724704 h 900252"/>
                <a:gd name="connsiteX12" fmla="*/ 218553 w 2276998"/>
                <a:gd name="connsiteY12" fmla="*/ 0 h 90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998" h="900252">
                  <a:moveTo>
                    <a:pt x="218553" y="0"/>
                  </a:moveTo>
                  <a:lnTo>
                    <a:pt x="354010" y="38453"/>
                  </a:lnTo>
                  <a:cubicBezTo>
                    <a:pt x="603297" y="100587"/>
                    <a:pt x="877372" y="134946"/>
                    <a:pt x="1165066" y="134946"/>
                  </a:cubicBezTo>
                  <a:cubicBezTo>
                    <a:pt x="1452760" y="134946"/>
                    <a:pt x="1726836" y="100587"/>
                    <a:pt x="1976122" y="38453"/>
                  </a:cubicBezTo>
                  <a:lnTo>
                    <a:pt x="2056548" y="15622"/>
                  </a:lnTo>
                  <a:lnTo>
                    <a:pt x="2101510" y="163885"/>
                  </a:lnTo>
                  <a:cubicBezTo>
                    <a:pt x="2158783" y="352742"/>
                    <a:pt x="2212836" y="530984"/>
                    <a:pt x="2260589" y="688486"/>
                  </a:cubicBezTo>
                  <a:lnTo>
                    <a:pt x="2276998" y="742611"/>
                  </a:lnTo>
                  <a:lnTo>
                    <a:pt x="2274013" y="743617"/>
                  </a:lnTo>
                  <a:cubicBezTo>
                    <a:pt x="1933167" y="844478"/>
                    <a:pt x="1558427" y="900252"/>
                    <a:pt x="1165066" y="900252"/>
                  </a:cubicBezTo>
                  <a:cubicBezTo>
                    <a:pt x="771706" y="900252"/>
                    <a:pt x="396965" y="844478"/>
                    <a:pt x="56119" y="743617"/>
                  </a:cubicBezTo>
                  <a:lnTo>
                    <a:pt x="0" y="724704"/>
                  </a:lnTo>
                  <a:lnTo>
                    <a:pt x="218553" y="0"/>
                  </a:lnTo>
                  <a:close/>
                </a:path>
              </a:pathLst>
            </a:custGeom>
            <a:gradFill flip="none" rotWithShape="1">
              <a:gsLst>
                <a:gs pos="98000">
                  <a:sysClr val="window" lastClr="FFFFFF">
                    <a:lumMod val="65000"/>
                  </a:sysClr>
                </a:gs>
                <a:gs pos="0">
                  <a:sysClr val="window" lastClr="FFFFFF">
                    <a:lumMod val="65000"/>
                  </a:sysClr>
                </a:gs>
                <a:gs pos="55000">
                  <a:sysClr val="window" lastClr="FFFFFF"/>
                </a:gs>
              </a:gsLst>
              <a:lin ang="11100000" scaled="0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kern="0">
                <a:solidFill>
                  <a:prstClr val="white"/>
                </a:solidFill>
                <a:ea typeface="宋体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1AC092-9D75-4AAF-856A-85D0DB5938A2}"/>
              </a:ext>
            </a:extLst>
          </p:cNvPr>
          <p:cNvGrpSpPr/>
          <p:nvPr/>
        </p:nvGrpSpPr>
        <p:grpSpPr>
          <a:xfrm>
            <a:off x="5513734" y="3221003"/>
            <a:ext cx="769933" cy="1354283"/>
            <a:chOff x="838200" y="1400230"/>
            <a:chExt cx="2834640" cy="498602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1BE7FE8-3688-43C4-BE8C-67D645C48DC0}"/>
                </a:ext>
              </a:extLst>
            </p:cNvPr>
            <p:cNvSpPr/>
            <p:nvPr/>
          </p:nvSpPr>
          <p:spPr>
            <a:xfrm>
              <a:off x="838200" y="3835077"/>
              <a:ext cx="2834640" cy="2551176"/>
            </a:xfrm>
            <a:prstGeom prst="roundRect">
              <a:avLst>
                <a:gd name="adj" fmla="val 8702"/>
              </a:avLst>
            </a:prstGeom>
            <a:gradFill flip="none" rotWithShape="1">
              <a:gsLst>
                <a:gs pos="42000">
                  <a:srgbClr val="FF7711"/>
                </a:gs>
                <a:gs pos="8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</a:gsLst>
              <a:lin ang="6600000" scaled="0"/>
              <a:tileRect/>
            </a:gradFill>
            <a:ln w="25400" cap="flat" cmpd="sng" algn="ctr">
              <a:noFill/>
              <a:prstDash val="solid"/>
            </a:ln>
            <a:effectLst/>
            <a:scene3d>
              <a:camera prst="isometricOffAxis1Top">
                <a:rot lat="19308370" lon="17994607" rev="3982837"/>
              </a:camera>
              <a:lightRig rig="soft" dir="t"/>
            </a:scene3d>
            <a:sp3d extrusionH="107950" prstMaterial="matte">
              <a:bevelT w="57150" h="44450"/>
              <a:bevelB w="0" h="0"/>
            </a:sp3d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kern="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5488C4-AD6F-42CD-BC37-2D47598D7CD0}"/>
                </a:ext>
              </a:extLst>
            </p:cNvPr>
            <p:cNvSpPr/>
            <p:nvPr/>
          </p:nvSpPr>
          <p:spPr>
            <a:xfrm>
              <a:off x="984636" y="1400230"/>
              <a:ext cx="2587154" cy="4105088"/>
            </a:xfrm>
            <a:custGeom>
              <a:avLst/>
              <a:gdLst>
                <a:gd name="connsiteX0" fmla="*/ 1327010 w 2587154"/>
                <a:gd name="connsiteY0" fmla="*/ 1244 h 4105088"/>
                <a:gd name="connsiteX1" fmla="*/ 1534927 w 2587154"/>
                <a:gd name="connsiteY1" fmla="*/ 99394 h 4105088"/>
                <a:gd name="connsiteX2" fmla="*/ 2580699 w 2587154"/>
                <a:gd name="connsiteY2" fmla="*/ 3553705 h 4105088"/>
                <a:gd name="connsiteX3" fmla="*/ 2587154 w 2587154"/>
                <a:gd name="connsiteY3" fmla="*/ 3579715 h 4105088"/>
                <a:gd name="connsiteX4" fmla="*/ 1293577 w 2587154"/>
                <a:gd name="connsiteY4" fmla="*/ 4105088 h 4105088"/>
                <a:gd name="connsiteX5" fmla="*/ 0 w 2587154"/>
                <a:gd name="connsiteY5" fmla="*/ 3579715 h 4105088"/>
                <a:gd name="connsiteX6" fmla="*/ 1049578 w 2587154"/>
                <a:gd name="connsiteY6" fmla="*/ 99394 h 4105088"/>
                <a:gd name="connsiteX7" fmla="*/ 1327010 w 2587154"/>
                <a:gd name="connsiteY7" fmla="*/ 1244 h 410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7154" h="4105088">
                  <a:moveTo>
                    <a:pt x="1327010" y="1244"/>
                  </a:moveTo>
                  <a:cubicBezTo>
                    <a:pt x="1399771" y="7264"/>
                    <a:pt x="1474259" y="35740"/>
                    <a:pt x="1534927" y="99394"/>
                  </a:cubicBezTo>
                  <a:cubicBezTo>
                    <a:pt x="1531029" y="94406"/>
                    <a:pt x="2405328" y="2973651"/>
                    <a:pt x="2580699" y="3553705"/>
                  </a:cubicBezTo>
                  <a:cubicBezTo>
                    <a:pt x="2586606" y="3561925"/>
                    <a:pt x="2587154" y="3570795"/>
                    <a:pt x="2587154" y="3579715"/>
                  </a:cubicBezTo>
                  <a:cubicBezTo>
                    <a:pt x="2587154" y="3869870"/>
                    <a:pt x="2008000" y="4105088"/>
                    <a:pt x="1293577" y="4105088"/>
                  </a:cubicBezTo>
                  <a:cubicBezTo>
                    <a:pt x="579154" y="4105088"/>
                    <a:pt x="0" y="3869870"/>
                    <a:pt x="0" y="3579715"/>
                  </a:cubicBezTo>
                  <a:lnTo>
                    <a:pt x="1049578" y="99394"/>
                  </a:lnTo>
                  <a:cubicBezTo>
                    <a:pt x="1089272" y="43557"/>
                    <a:pt x="1205742" y="-8790"/>
                    <a:pt x="1327010" y="1244"/>
                  </a:cubicBezTo>
                  <a:close/>
                </a:path>
              </a:pathLst>
            </a:custGeom>
            <a:gradFill flip="none" rotWithShape="1">
              <a:gsLst>
                <a:gs pos="70000">
                  <a:srgbClr val="FF810E"/>
                </a:gs>
                <a:gs pos="31000">
                  <a:srgbClr val="FF7711"/>
                </a:gs>
                <a:gs pos="53000">
                  <a:srgbClr val="FFB001"/>
                </a:gs>
                <a:gs pos="89000">
                  <a:srgbClr val="D74E05"/>
                </a:gs>
                <a:gs pos="0">
                  <a:srgbClr val="C73E01"/>
                </a:gs>
              </a:gsLst>
              <a:lin ang="11100000" scaled="0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kern="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F130A7E-38F2-439A-964A-90D3670E15AD}"/>
                </a:ext>
              </a:extLst>
            </p:cNvPr>
            <p:cNvSpPr/>
            <p:nvPr/>
          </p:nvSpPr>
          <p:spPr>
            <a:xfrm>
              <a:off x="1566610" y="2318111"/>
              <a:ext cx="1421727" cy="835168"/>
            </a:xfrm>
            <a:custGeom>
              <a:avLst/>
              <a:gdLst>
                <a:gd name="connsiteX0" fmla="*/ 220769 w 1421727"/>
                <a:gd name="connsiteY0" fmla="*/ 0 h 835168"/>
                <a:gd name="connsiteX1" fmla="*/ 269287 w 1421727"/>
                <a:gd name="connsiteY1" fmla="*/ 14659 h 835168"/>
                <a:gd name="connsiteX2" fmla="*/ 711602 w 1421727"/>
                <a:gd name="connsiteY2" fmla="*/ 69862 h 835168"/>
                <a:gd name="connsiteX3" fmla="*/ 1153917 w 1421727"/>
                <a:gd name="connsiteY3" fmla="*/ 14659 h 835168"/>
                <a:gd name="connsiteX4" fmla="*/ 1199972 w 1421727"/>
                <a:gd name="connsiteY4" fmla="*/ 744 h 835168"/>
                <a:gd name="connsiteX5" fmla="*/ 1235888 w 1421727"/>
                <a:gd name="connsiteY5" fmla="*/ 119343 h 835168"/>
                <a:gd name="connsiteX6" fmla="*/ 1408613 w 1421727"/>
                <a:gd name="connsiteY6" fmla="*/ 689278 h 835168"/>
                <a:gd name="connsiteX7" fmla="*/ 1421727 w 1421727"/>
                <a:gd name="connsiteY7" fmla="*/ 732530 h 835168"/>
                <a:gd name="connsiteX8" fmla="*/ 1381497 w 1421727"/>
                <a:gd name="connsiteY8" fmla="*/ 745558 h 835168"/>
                <a:gd name="connsiteX9" fmla="*/ 711603 w 1421727"/>
                <a:gd name="connsiteY9" fmla="*/ 835168 h 835168"/>
                <a:gd name="connsiteX10" fmla="*/ 41709 w 1421727"/>
                <a:gd name="connsiteY10" fmla="*/ 745558 h 835168"/>
                <a:gd name="connsiteX11" fmla="*/ 0 w 1421727"/>
                <a:gd name="connsiteY11" fmla="*/ 732051 h 835168"/>
                <a:gd name="connsiteX12" fmla="*/ 220769 w 1421727"/>
                <a:gd name="connsiteY12" fmla="*/ 0 h 83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1727" h="835168">
                  <a:moveTo>
                    <a:pt x="220769" y="0"/>
                  </a:moveTo>
                  <a:lnTo>
                    <a:pt x="269287" y="14659"/>
                  </a:lnTo>
                  <a:cubicBezTo>
                    <a:pt x="409014" y="50535"/>
                    <a:pt x="557574" y="69862"/>
                    <a:pt x="711602" y="69862"/>
                  </a:cubicBezTo>
                  <a:cubicBezTo>
                    <a:pt x="865630" y="69862"/>
                    <a:pt x="1014190" y="50535"/>
                    <a:pt x="1153917" y="14659"/>
                  </a:cubicBezTo>
                  <a:lnTo>
                    <a:pt x="1199972" y="744"/>
                  </a:lnTo>
                  <a:lnTo>
                    <a:pt x="1235888" y="119343"/>
                  </a:lnTo>
                  <a:cubicBezTo>
                    <a:pt x="1290009" y="298001"/>
                    <a:pt x="1348611" y="491354"/>
                    <a:pt x="1408613" y="689278"/>
                  </a:cubicBezTo>
                  <a:lnTo>
                    <a:pt x="1421727" y="732530"/>
                  </a:lnTo>
                  <a:lnTo>
                    <a:pt x="1381497" y="745558"/>
                  </a:lnTo>
                  <a:cubicBezTo>
                    <a:pt x="1169878" y="803795"/>
                    <a:pt x="944881" y="835168"/>
                    <a:pt x="711603" y="835168"/>
                  </a:cubicBezTo>
                  <a:cubicBezTo>
                    <a:pt x="478325" y="835168"/>
                    <a:pt x="253329" y="803795"/>
                    <a:pt x="41709" y="745558"/>
                  </a:cubicBezTo>
                  <a:lnTo>
                    <a:pt x="0" y="732051"/>
                  </a:lnTo>
                  <a:lnTo>
                    <a:pt x="220769" y="0"/>
                  </a:lnTo>
                  <a:close/>
                </a:path>
              </a:pathLst>
            </a:custGeom>
            <a:gradFill flip="none" rotWithShape="1">
              <a:gsLst>
                <a:gs pos="98000">
                  <a:sysClr val="window" lastClr="FFFFFF">
                    <a:lumMod val="65000"/>
                  </a:sysClr>
                </a:gs>
                <a:gs pos="0">
                  <a:sysClr val="window" lastClr="FFFFFF">
                    <a:lumMod val="65000"/>
                  </a:sysClr>
                </a:gs>
                <a:gs pos="55000">
                  <a:sysClr val="window" lastClr="FFFFFF"/>
                </a:gs>
              </a:gsLst>
              <a:lin ang="11100000" scaled="0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kern="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7569CCE-7A2E-47FE-8504-AEFCD56B53BE}"/>
                </a:ext>
              </a:extLst>
            </p:cNvPr>
            <p:cNvSpPr/>
            <p:nvPr/>
          </p:nvSpPr>
          <p:spPr>
            <a:xfrm>
              <a:off x="1142781" y="3730844"/>
              <a:ext cx="2276998" cy="900252"/>
            </a:xfrm>
            <a:custGeom>
              <a:avLst/>
              <a:gdLst>
                <a:gd name="connsiteX0" fmla="*/ 218553 w 2276998"/>
                <a:gd name="connsiteY0" fmla="*/ 0 h 900252"/>
                <a:gd name="connsiteX1" fmla="*/ 354010 w 2276998"/>
                <a:gd name="connsiteY1" fmla="*/ 38453 h 900252"/>
                <a:gd name="connsiteX2" fmla="*/ 1165066 w 2276998"/>
                <a:gd name="connsiteY2" fmla="*/ 134946 h 900252"/>
                <a:gd name="connsiteX3" fmla="*/ 1976122 w 2276998"/>
                <a:gd name="connsiteY3" fmla="*/ 38453 h 900252"/>
                <a:gd name="connsiteX4" fmla="*/ 2056548 w 2276998"/>
                <a:gd name="connsiteY4" fmla="*/ 15622 h 900252"/>
                <a:gd name="connsiteX5" fmla="*/ 2101510 w 2276998"/>
                <a:gd name="connsiteY5" fmla="*/ 163885 h 900252"/>
                <a:gd name="connsiteX6" fmla="*/ 2260589 w 2276998"/>
                <a:gd name="connsiteY6" fmla="*/ 688486 h 900252"/>
                <a:gd name="connsiteX7" fmla="*/ 2276998 w 2276998"/>
                <a:gd name="connsiteY7" fmla="*/ 742611 h 900252"/>
                <a:gd name="connsiteX8" fmla="*/ 2274013 w 2276998"/>
                <a:gd name="connsiteY8" fmla="*/ 743617 h 900252"/>
                <a:gd name="connsiteX9" fmla="*/ 1165066 w 2276998"/>
                <a:gd name="connsiteY9" fmla="*/ 900252 h 900252"/>
                <a:gd name="connsiteX10" fmla="*/ 56119 w 2276998"/>
                <a:gd name="connsiteY10" fmla="*/ 743617 h 900252"/>
                <a:gd name="connsiteX11" fmla="*/ 0 w 2276998"/>
                <a:gd name="connsiteY11" fmla="*/ 724704 h 900252"/>
                <a:gd name="connsiteX12" fmla="*/ 218553 w 2276998"/>
                <a:gd name="connsiteY12" fmla="*/ 0 h 90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998" h="900252">
                  <a:moveTo>
                    <a:pt x="218553" y="0"/>
                  </a:moveTo>
                  <a:lnTo>
                    <a:pt x="354010" y="38453"/>
                  </a:lnTo>
                  <a:cubicBezTo>
                    <a:pt x="603297" y="100587"/>
                    <a:pt x="877372" y="134946"/>
                    <a:pt x="1165066" y="134946"/>
                  </a:cubicBezTo>
                  <a:cubicBezTo>
                    <a:pt x="1452760" y="134946"/>
                    <a:pt x="1726836" y="100587"/>
                    <a:pt x="1976122" y="38453"/>
                  </a:cubicBezTo>
                  <a:lnTo>
                    <a:pt x="2056548" y="15622"/>
                  </a:lnTo>
                  <a:lnTo>
                    <a:pt x="2101510" y="163885"/>
                  </a:lnTo>
                  <a:cubicBezTo>
                    <a:pt x="2158783" y="352742"/>
                    <a:pt x="2212836" y="530984"/>
                    <a:pt x="2260589" y="688486"/>
                  </a:cubicBezTo>
                  <a:lnTo>
                    <a:pt x="2276998" y="742611"/>
                  </a:lnTo>
                  <a:lnTo>
                    <a:pt x="2274013" y="743617"/>
                  </a:lnTo>
                  <a:cubicBezTo>
                    <a:pt x="1933167" y="844478"/>
                    <a:pt x="1558427" y="900252"/>
                    <a:pt x="1165066" y="900252"/>
                  </a:cubicBezTo>
                  <a:cubicBezTo>
                    <a:pt x="771706" y="900252"/>
                    <a:pt x="396965" y="844478"/>
                    <a:pt x="56119" y="743617"/>
                  </a:cubicBezTo>
                  <a:lnTo>
                    <a:pt x="0" y="724704"/>
                  </a:lnTo>
                  <a:lnTo>
                    <a:pt x="218553" y="0"/>
                  </a:lnTo>
                  <a:close/>
                </a:path>
              </a:pathLst>
            </a:custGeom>
            <a:gradFill flip="none" rotWithShape="1">
              <a:gsLst>
                <a:gs pos="98000">
                  <a:sysClr val="window" lastClr="FFFFFF">
                    <a:lumMod val="65000"/>
                  </a:sysClr>
                </a:gs>
                <a:gs pos="0">
                  <a:sysClr val="window" lastClr="FFFFFF">
                    <a:lumMod val="65000"/>
                  </a:sysClr>
                </a:gs>
                <a:gs pos="55000">
                  <a:sysClr val="window" lastClr="FFFFFF"/>
                </a:gs>
              </a:gsLst>
              <a:lin ang="11100000" scaled="0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kern="0">
                <a:solidFill>
                  <a:prstClr val="white"/>
                </a:solidFill>
                <a:ea typeface="宋体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7622FD-7404-476B-9E9A-A388DD10CC2B}"/>
              </a:ext>
            </a:extLst>
          </p:cNvPr>
          <p:cNvGrpSpPr/>
          <p:nvPr/>
        </p:nvGrpSpPr>
        <p:grpSpPr>
          <a:xfrm>
            <a:off x="7626854" y="2200935"/>
            <a:ext cx="604525" cy="1063337"/>
            <a:chOff x="838200" y="1400230"/>
            <a:chExt cx="2834640" cy="498602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9585440-57EC-409D-AA36-C07E73680C02}"/>
                </a:ext>
              </a:extLst>
            </p:cNvPr>
            <p:cNvSpPr/>
            <p:nvPr/>
          </p:nvSpPr>
          <p:spPr>
            <a:xfrm>
              <a:off x="838200" y="3835077"/>
              <a:ext cx="2834640" cy="2551176"/>
            </a:xfrm>
            <a:prstGeom prst="roundRect">
              <a:avLst>
                <a:gd name="adj" fmla="val 8702"/>
              </a:avLst>
            </a:prstGeom>
            <a:gradFill flip="none" rotWithShape="1">
              <a:gsLst>
                <a:gs pos="42000">
                  <a:srgbClr val="FF7711"/>
                </a:gs>
                <a:gs pos="8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</a:gsLst>
              <a:lin ang="6600000" scaled="0"/>
              <a:tileRect/>
            </a:gradFill>
            <a:ln w="25400" cap="flat" cmpd="sng" algn="ctr">
              <a:noFill/>
              <a:prstDash val="solid"/>
            </a:ln>
            <a:effectLst/>
            <a:scene3d>
              <a:camera prst="isometricOffAxis1Top">
                <a:rot lat="19308370" lon="17994607" rev="3982837"/>
              </a:camera>
              <a:lightRig rig="soft" dir="t"/>
            </a:scene3d>
            <a:sp3d extrusionH="82550" prstMaterial="matte">
              <a:bevelT w="57150" h="44450"/>
              <a:bevelB w="0" h="0"/>
            </a:sp3d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kern="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36C1DDB-7689-46F0-A47E-BA91B3D31BE5}"/>
                </a:ext>
              </a:extLst>
            </p:cNvPr>
            <p:cNvSpPr/>
            <p:nvPr/>
          </p:nvSpPr>
          <p:spPr>
            <a:xfrm>
              <a:off x="984636" y="1400230"/>
              <a:ext cx="2587154" cy="4105088"/>
            </a:xfrm>
            <a:custGeom>
              <a:avLst/>
              <a:gdLst>
                <a:gd name="connsiteX0" fmla="*/ 1327010 w 2587154"/>
                <a:gd name="connsiteY0" fmla="*/ 1244 h 4105088"/>
                <a:gd name="connsiteX1" fmla="*/ 1534927 w 2587154"/>
                <a:gd name="connsiteY1" fmla="*/ 99394 h 4105088"/>
                <a:gd name="connsiteX2" fmla="*/ 2580699 w 2587154"/>
                <a:gd name="connsiteY2" fmla="*/ 3553705 h 4105088"/>
                <a:gd name="connsiteX3" fmla="*/ 2587154 w 2587154"/>
                <a:gd name="connsiteY3" fmla="*/ 3579715 h 4105088"/>
                <a:gd name="connsiteX4" fmla="*/ 1293577 w 2587154"/>
                <a:gd name="connsiteY4" fmla="*/ 4105088 h 4105088"/>
                <a:gd name="connsiteX5" fmla="*/ 0 w 2587154"/>
                <a:gd name="connsiteY5" fmla="*/ 3579715 h 4105088"/>
                <a:gd name="connsiteX6" fmla="*/ 1049578 w 2587154"/>
                <a:gd name="connsiteY6" fmla="*/ 99394 h 4105088"/>
                <a:gd name="connsiteX7" fmla="*/ 1327010 w 2587154"/>
                <a:gd name="connsiteY7" fmla="*/ 1244 h 410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7154" h="4105088">
                  <a:moveTo>
                    <a:pt x="1327010" y="1244"/>
                  </a:moveTo>
                  <a:cubicBezTo>
                    <a:pt x="1399771" y="7264"/>
                    <a:pt x="1474259" y="35740"/>
                    <a:pt x="1534927" y="99394"/>
                  </a:cubicBezTo>
                  <a:cubicBezTo>
                    <a:pt x="1531029" y="94406"/>
                    <a:pt x="2405328" y="2973651"/>
                    <a:pt x="2580699" y="3553705"/>
                  </a:cubicBezTo>
                  <a:cubicBezTo>
                    <a:pt x="2586606" y="3561925"/>
                    <a:pt x="2587154" y="3570795"/>
                    <a:pt x="2587154" y="3579715"/>
                  </a:cubicBezTo>
                  <a:cubicBezTo>
                    <a:pt x="2587154" y="3869870"/>
                    <a:pt x="2008000" y="4105088"/>
                    <a:pt x="1293577" y="4105088"/>
                  </a:cubicBezTo>
                  <a:cubicBezTo>
                    <a:pt x="579154" y="4105088"/>
                    <a:pt x="0" y="3869870"/>
                    <a:pt x="0" y="3579715"/>
                  </a:cubicBezTo>
                  <a:lnTo>
                    <a:pt x="1049578" y="99394"/>
                  </a:lnTo>
                  <a:cubicBezTo>
                    <a:pt x="1089272" y="43557"/>
                    <a:pt x="1205742" y="-8790"/>
                    <a:pt x="1327010" y="1244"/>
                  </a:cubicBezTo>
                  <a:close/>
                </a:path>
              </a:pathLst>
            </a:custGeom>
            <a:gradFill flip="none" rotWithShape="1">
              <a:gsLst>
                <a:gs pos="70000">
                  <a:srgbClr val="FF810E"/>
                </a:gs>
                <a:gs pos="31000">
                  <a:srgbClr val="FF7711"/>
                </a:gs>
                <a:gs pos="53000">
                  <a:srgbClr val="FFB001"/>
                </a:gs>
                <a:gs pos="89000">
                  <a:srgbClr val="D74E05"/>
                </a:gs>
                <a:gs pos="0">
                  <a:srgbClr val="C73E01"/>
                </a:gs>
              </a:gsLst>
              <a:lin ang="11100000" scaled="0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kern="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E4C266-BE7B-4F8D-B126-6DD9B8959AB2}"/>
                </a:ext>
              </a:extLst>
            </p:cNvPr>
            <p:cNvSpPr/>
            <p:nvPr/>
          </p:nvSpPr>
          <p:spPr>
            <a:xfrm>
              <a:off x="1566610" y="2318111"/>
              <a:ext cx="1421727" cy="835168"/>
            </a:xfrm>
            <a:custGeom>
              <a:avLst/>
              <a:gdLst>
                <a:gd name="connsiteX0" fmla="*/ 220769 w 1421727"/>
                <a:gd name="connsiteY0" fmla="*/ 0 h 835168"/>
                <a:gd name="connsiteX1" fmla="*/ 269287 w 1421727"/>
                <a:gd name="connsiteY1" fmla="*/ 14659 h 835168"/>
                <a:gd name="connsiteX2" fmla="*/ 711602 w 1421727"/>
                <a:gd name="connsiteY2" fmla="*/ 69862 h 835168"/>
                <a:gd name="connsiteX3" fmla="*/ 1153917 w 1421727"/>
                <a:gd name="connsiteY3" fmla="*/ 14659 h 835168"/>
                <a:gd name="connsiteX4" fmla="*/ 1199972 w 1421727"/>
                <a:gd name="connsiteY4" fmla="*/ 744 h 835168"/>
                <a:gd name="connsiteX5" fmla="*/ 1235888 w 1421727"/>
                <a:gd name="connsiteY5" fmla="*/ 119343 h 835168"/>
                <a:gd name="connsiteX6" fmla="*/ 1408613 w 1421727"/>
                <a:gd name="connsiteY6" fmla="*/ 689278 h 835168"/>
                <a:gd name="connsiteX7" fmla="*/ 1421727 w 1421727"/>
                <a:gd name="connsiteY7" fmla="*/ 732530 h 835168"/>
                <a:gd name="connsiteX8" fmla="*/ 1381497 w 1421727"/>
                <a:gd name="connsiteY8" fmla="*/ 745558 h 835168"/>
                <a:gd name="connsiteX9" fmla="*/ 711603 w 1421727"/>
                <a:gd name="connsiteY9" fmla="*/ 835168 h 835168"/>
                <a:gd name="connsiteX10" fmla="*/ 41709 w 1421727"/>
                <a:gd name="connsiteY10" fmla="*/ 745558 h 835168"/>
                <a:gd name="connsiteX11" fmla="*/ 0 w 1421727"/>
                <a:gd name="connsiteY11" fmla="*/ 732051 h 835168"/>
                <a:gd name="connsiteX12" fmla="*/ 220769 w 1421727"/>
                <a:gd name="connsiteY12" fmla="*/ 0 h 83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1727" h="835168">
                  <a:moveTo>
                    <a:pt x="220769" y="0"/>
                  </a:moveTo>
                  <a:lnTo>
                    <a:pt x="269287" y="14659"/>
                  </a:lnTo>
                  <a:cubicBezTo>
                    <a:pt x="409014" y="50535"/>
                    <a:pt x="557574" y="69862"/>
                    <a:pt x="711602" y="69862"/>
                  </a:cubicBezTo>
                  <a:cubicBezTo>
                    <a:pt x="865630" y="69862"/>
                    <a:pt x="1014190" y="50535"/>
                    <a:pt x="1153917" y="14659"/>
                  </a:cubicBezTo>
                  <a:lnTo>
                    <a:pt x="1199972" y="744"/>
                  </a:lnTo>
                  <a:lnTo>
                    <a:pt x="1235888" y="119343"/>
                  </a:lnTo>
                  <a:cubicBezTo>
                    <a:pt x="1290009" y="298001"/>
                    <a:pt x="1348611" y="491354"/>
                    <a:pt x="1408613" y="689278"/>
                  </a:cubicBezTo>
                  <a:lnTo>
                    <a:pt x="1421727" y="732530"/>
                  </a:lnTo>
                  <a:lnTo>
                    <a:pt x="1381497" y="745558"/>
                  </a:lnTo>
                  <a:cubicBezTo>
                    <a:pt x="1169878" y="803795"/>
                    <a:pt x="944881" y="835168"/>
                    <a:pt x="711603" y="835168"/>
                  </a:cubicBezTo>
                  <a:cubicBezTo>
                    <a:pt x="478325" y="835168"/>
                    <a:pt x="253329" y="803795"/>
                    <a:pt x="41709" y="745558"/>
                  </a:cubicBezTo>
                  <a:lnTo>
                    <a:pt x="0" y="732051"/>
                  </a:lnTo>
                  <a:lnTo>
                    <a:pt x="220769" y="0"/>
                  </a:lnTo>
                  <a:close/>
                </a:path>
              </a:pathLst>
            </a:custGeom>
            <a:gradFill flip="none" rotWithShape="1">
              <a:gsLst>
                <a:gs pos="98000">
                  <a:sysClr val="window" lastClr="FFFFFF">
                    <a:lumMod val="65000"/>
                  </a:sysClr>
                </a:gs>
                <a:gs pos="0">
                  <a:sysClr val="window" lastClr="FFFFFF">
                    <a:lumMod val="65000"/>
                  </a:sysClr>
                </a:gs>
                <a:gs pos="55000">
                  <a:sysClr val="window" lastClr="FFFFFF"/>
                </a:gs>
              </a:gsLst>
              <a:lin ang="11100000" scaled="0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kern="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F737F4-437F-40C6-8BEA-A2EEE3D80E3A}"/>
                </a:ext>
              </a:extLst>
            </p:cNvPr>
            <p:cNvSpPr/>
            <p:nvPr/>
          </p:nvSpPr>
          <p:spPr>
            <a:xfrm>
              <a:off x="1142781" y="3730844"/>
              <a:ext cx="2276998" cy="900252"/>
            </a:xfrm>
            <a:custGeom>
              <a:avLst/>
              <a:gdLst>
                <a:gd name="connsiteX0" fmla="*/ 218553 w 2276998"/>
                <a:gd name="connsiteY0" fmla="*/ 0 h 900252"/>
                <a:gd name="connsiteX1" fmla="*/ 354010 w 2276998"/>
                <a:gd name="connsiteY1" fmla="*/ 38453 h 900252"/>
                <a:gd name="connsiteX2" fmla="*/ 1165066 w 2276998"/>
                <a:gd name="connsiteY2" fmla="*/ 134946 h 900252"/>
                <a:gd name="connsiteX3" fmla="*/ 1976122 w 2276998"/>
                <a:gd name="connsiteY3" fmla="*/ 38453 h 900252"/>
                <a:gd name="connsiteX4" fmla="*/ 2056548 w 2276998"/>
                <a:gd name="connsiteY4" fmla="*/ 15622 h 900252"/>
                <a:gd name="connsiteX5" fmla="*/ 2101510 w 2276998"/>
                <a:gd name="connsiteY5" fmla="*/ 163885 h 900252"/>
                <a:gd name="connsiteX6" fmla="*/ 2260589 w 2276998"/>
                <a:gd name="connsiteY6" fmla="*/ 688486 h 900252"/>
                <a:gd name="connsiteX7" fmla="*/ 2276998 w 2276998"/>
                <a:gd name="connsiteY7" fmla="*/ 742611 h 900252"/>
                <a:gd name="connsiteX8" fmla="*/ 2274013 w 2276998"/>
                <a:gd name="connsiteY8" fmla="*/ 743617 h 900252"/>
                <a:gd name="connsiteX9" fmla="*/ 1165066 w 2276998"/>
                <a:gd name="connsiteY9" fmla="*/ 900252 h 900252"/>
                <a:gd name="connsiteX10" fmla="*/ 56119 w 2276998"/>
                <a:gd name="connsiteY10" fmla="*/ 743617 h 900252"/>
                <a:gd name="connsiteX11" fmla="*/ 0 w 2276998"/>
                <a:gd name="connsiteY11" fmla="*/ 724704 h 900252"/>
                <a:gd name="connsiteX12" fmla="*/ 218553 w 2276998"/>
                <a:gd name="connsiteY12" fmla="*/ 0 h 90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998" h="900252">
                  <a:moveTo>
                    <a:pt x="218553" y="0"/>
                  </a:moveTo>
                  <a:lnTo>
                    <a:pt x="354010" y="38453"/>
                  </a:lnTo>
                  <a:cubicBezTo>
                    <a:pt x="603297" y="100587"/>
                    <a:pt x="877372" y="134946"/>
                    <a:pt x="1165066" y="134946"/>
                  </a:cubicBezTo>
                  <a:cubicBezTo>
                    <a:pt x="1452760" y="134946"/>
                    <a:pt x="1726836" y="100587"/>
                    <a:pt x="1976122" y="38453"/>
                  </a:cubicBezTo>
                  <a:lnTo>
                    <a:pt x="2056548" y="15622"/>
                  </a:lnTo>
                  <a:lnTo>
                    <a:pt x="2101510" y="163885"/>
                  </a:lnTo>
                  <a:cubicBezTo>
                    <a:pt x="2158783" y="352742"/>
                    <a:pt x="2212836" y="530984"/>
                    <a:pt x="2260589" y="688486"/>
                  </a:cubicBezTo>
                  <a:lnTo>
                    <a:pt x="2276998" y="742611"/>
                  </a:lnTo>
                  <a:lnTo>
                    <a:pt x="2274013" y="743617"/>
                  </a:lnTo>
                  <a:cubicBezTo>
                    <a:pt x="1933167" y="844478"/>
                    <a:pt x="1558427" y="900252"/>
                    <a:pt x="1165066" y="900252"/>
                  </a:cubicBezTo>
                  <a:cubicBezTo>
                    <a:pt x="771706" y="900252"/>
                    <a:pt x="396965" y="844478"/>
                    <a:pt x="56119" y="743617"/>
                  </a:cubicBezTo>
                  <a:lnTo>
                    <a:pt x="0" y="724704"/>
                  </a:lnTo>
                  <a:lnTo>
                    <a:pt x="218553" y="0"/>
                  </a:lnTo>
                  <a:close/>
                </a:path>
              </a:pathLst>
            </a:custGeom>
            <a:gradFill flip="none" rotWithShape="1">
              <a:gsLst>
                <a:gs pos="98000">
                  <a:sysClr val="window" lastClr="FFFFFF">
                    <a:lumMod val="65000"/>
                  </a:sysClr>
                </a:gs>
                <a:gs pos="0">
                  <a:sysClr val="window" lastClr="FFFFFF">
                    <a:lumMod val="65000"/>
                  </a:sysClr>
                </a:gs>
                <a:gs pos="55000">
                  <a:sysClr val="window" lastClr="FFFFFF"/>
                </a:gs>
              </a:gsLst>
              <a:lin ang="11100000" scaled="0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kern="0">
                <a:solidFill>
                  <a:prstClr val="white"/>
                </a:solidFill>
                <a:ea typeface="宋体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2F6F18-3C11-458E-8E7B-347BCCC86DA7}"/>
              </a:ext>
            </a:extLst>
          </p:cNvPr>
          <p:cNvGrpSpPr/>
          <p:nvPr/>
        </p:nvGrpSpPr>
        <p:grpSpPr>
          <a:xfrm>
            <a:off x="9032639" y="1487032"/>
            <a:ext cx="462747" cy="813955"/>
            <a:chOff x="838200" y="1400230"/>
            <a:chExt cx="2834640" cy="4986023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2A7BE8A-1B07-458A-ADDF-DA760094CF03}"/>
                </a:ext>
              </a:extLst>
            </p:cNvPr>
            <p:cNvSpPr/>
            <p:nvPr/>
          </p:nvSpPr>
          <p:spPr>
            <a:xfrm>
              <a:off x="838200" y="3835077"/>
              <a:ext cx="2834640" cy="2551176"/>
            </a:xfrm>
            <a:prstGeom prst="roundRect">
              <a:avLst>
                <a:gd name="adj" fmla="val 8702"/>
              </a:avLst>
            </a:prstGeom>
            <a:gradFill flip="none" rotWithShape="1">
              <a:gsLst>
                <a:gs pos="42000">
                  <a:srgbClr val="FF7711"/>
                </a:gs>
                <a:gs pos="8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</a:gsLst>
              <a:lin ang="6600000" scaled="0"/>
              <a:tileRect/>
            </a:gradFill>
            <a:ln w="25400" cap="flat" cmpd="sng" algn="ctr">
              <a:noFill/>
              <a:prstDash val="solid"/>
            </a:ln>
            <a:effectLst/>
            <a:scene3d>
              <a:camera prst="isometricOffAxis1Top">
                <a:rot lat="19308370" lon="17994607" rev="3982837"/>
              </a:camera>
              <a:lightRig rig="soft" dir="t"/>
            </a:scene3d>
            <a:sp3d extrusionH="63500" prstMaterial="matte">
              <a:bevelT w="57150" h="44450"/>
              <a:bevelB w="0" h="0"/>
            </a:sp3d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kern="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7A7933C-8D21-428A-91D0-E8CD42130522}"/>
                </a:ext>
              </a:extLst>
            </p:cNvPr>
            <p:cNvSpPr/>
            <p:nvPr/>
          </p:nvSpPr>
          <p:spPr>
            <a:xfrm>
              <a:off x="984636" y="1400230"/>
              <a:ext cx="2587154" cy="4105088"/>
            </a:xfrm>
            <a:custGeom>
              <a:avLst/>
              <a:gdLst>
                <a:gd name="connsiteX0" fmla="*/ 1327010 w 2587154"/>
                <a:gd name="connsiteY0" fmla="*/ 1244 h 4105088"/>
                <a:gd name="connsiteX1" fmla="*/ 1534927 w 2587154"/>
                <a:gd name="connsiteY1" fmla="*/ 99394 h 4105088"/>
                <a:gd name="connsiteX2" fmla="*/ 2580699 w 2587154"/>
                <a:gd name="connsiteY2" fmla="*/ 3553705 h 4105088"/>
                <a:gd name="connsiteX3" fmla="*/ 2587154 w 2587154"/>
                <a:gd name="connsiteY3" fmla="*/ 3579715 h 4105088"/>
                <a:gd name="connsiteX4" fmla="*/ 1293577 w 2587154"/>
                <a:gd name="connsiteY4" fmla="*/ 4105088 h 4105088"/>
                <a:gd name="connsiteX5" fmla="*/ 0 w 2587154"/>
                <a:gd name="connsiteY5" fmla="*/ 3579715 h 4105088"/>
                <a:gd name="connsiteX6" fmla="*/ 1049578 w 2587154"/>
                <a:gd name="connsiteY6" fmla="*/ 99394 h 4105088"/>
                <a:gd name="connsiteX7" fmla="*/ 1327010 w 2587154"/>
                <a:gd name="connsiteY7" fmla="*/ 1244 h 410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7154" h="4105088">
                  <a:moveTo>
                    <a:pt x="1327010" y="1244"/>
                  </a:moveTo>
                  <a:cubicBezTo>
                    <a:pt x="1399771" y="7264"/>
                    <a:pt x="1474259" y="35740"/>
                    <a:pt x="1534927" y="99394"/>
                  </a:cubicBezTo>
                  <a:cubicBezTo>
                    <a:pt x="1531029" y="94406"/>
                    <a:pt x="2405328" y="2973651"/>
                    <a:pt x="2580699" y="3553705"/>
                  </a:cubicBezTo>
                  <a:cubicBezTo>
                    <a:pt x="2586606" y="3561925"/>
                    <a:pt x="2587154" y="3570795"/>
                    <a:pt x="2587154" y="3579715"/>
                  </a:cubicBezTo>
                  <a:cubicBezTo>
                    <a:pt x="2587154" y="3869870"/>
                    <a:pt x="2008000" y="4105088"/>
                    <a:pt x="1293577" y="4105088"/>
                  </a:cubicBezTo>
                  <a:cubicBezTo>
                    <a:pt x="579154" y="4105088"/>
                    <a:pt x="0" y="3869870"/>
                    <a:pt x="0" y="3579715"/>
                  </a:cubicBezTo>
                  <a:lnTo>
                    <a:pt x="1049578" y="99394"/>
                  </a:lnTo>
                  <a:cubicBezTo>
                    <a:pt x="1089272" y="43557"/>
                    <a:pt x="1205742" y="-8790"/>
                    <a:pt x="1327010" y="1244"/>
                  </a:cubicBezTo>
                  <a:close/>
                </a:path>
              </a:pathLst>
            </a:custGeom>
            <a:gradFill flip="none" rotWithShape="1">
              <a:gsLst>
                <a:gs pos="70000">
                  <a:srgbClr val="FF810E"/>
                </a:gs>
                <a:gs pos="31000">
                  <a:srgbClr val="FF7711"/>
                </a:gs>
                <a:gs pos="53000">
                  <a:srgbClr val="FFB001"/>
                </a:gs>
                <a:gs pos="89000">
                  <a:srgbClr val="D74E05"/>
                </a:gs>
                <a:gs pos="0">
                  <a:srgbClr val="C73E01"/>
                </a:gs>
              </a:gsLst>
              <a:lin ang="11100000" scaled="0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kern="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492AF4B-50CC-4872-8C99-980C86EA7564}"/>
                </a:ext>
              </a:extLst>
            </p:cNvPr>
            <p:cNvSpPr/>
            <p:nvPr/>
          </p:nvSpPr>
          <p:spPr>
            <a:xfrm>
              <a:off x="1566610" y="2318111"/>
              <a:ext cx="1421727" cy="835168"/>
            </a:xfrm>
            <a:custGeom>
              <a:avLst/>
              <a:gdLst>
                <a:gd name="connsiteX0" fmla="*/ 220769 w 1421727"/>
                <a:gd name="connsiteY0" fmla="*/ 0 h 835168"/>
                <a:gd name="connsiteX1" fmla="*/ 269287 w 1421727"/>
                <a:gd name="connsiteY1" fmla="*/ 14659 h 835168"/>
                <a:gd name="connsiteX2" fmla="*/ 711602 w 1421727"/>
                <a:gd name="connsiteY2" fmla="*/ 69862 h 835168"/>
                <a:gd name="connsiteX3" fmla="*/ 1153917 w 1421727"/>
                <a:gd name="connsiteY3" fmla="*/ 14659 h 835168"/>
                <a:gd name="connsiteX4" fmla="*/ 1199972 w 1421727"/>
                <a:gd name="connsiteY4" fmla="*/ 744 h 835168"/>
                <a:gd name="connsiteX5" fmla="*/ 1235888 w 1421727"/>
                <a:gd name="connsiteY5" fmla="*/ 119343 h 835168"/>
                <a:gd name="connsiteX6" fmla="*/ 1408613 w 1421727"/>
                <a:gd name="connsiteY6" fmla="*/ 689278 h 835168"/>
                <a:gd name="connsiteX7" fmla="*/ 1421727 w 1421727"/>
                <a:gd name="connsiteY7" fmla="*/ 732530 h 835168"/>
                <a:gd name="connsiteX8" fmla="*/ 1381497 w 1421727"/>
                <a:gd name="connsiteY8" fmla="*/ 745558 h 835168"/>
                <a:gd name="connsiteX9" fmla="*/ 711603 w 1421727"/>
                <a:gd name="connsiteY9" fmla="*/ 835168 h 835168"/>
                <a:gd name="connsiteX10" fmla="*/ 41709 w 1421727"/>
                <a:gd name="connsiteY10" fmla="*/ 745558 h 835168"/>
                <a:gd name="connsiteX11" fmla="*/ 0 w 1421727"/>
                <a:gd name="connsiteY11" fmla="*/ 732051 h 835168"/>
                <a:gd name="connsiteX12" fmla="*/ 220769 w 1421727"/>
                <a:gd name="connsiteY12" fmla="*/ 0 h 83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1727" h="835168">
                  <a:moveTo>
                    <a:pt x="220769" y="0"/>
                  </a:moveTo>
                  <a:lnTo>
                    <a:pt x="269287" y="14659"/>
                  </a:lnTo>
                  <a:cubicBezTo>
                    <a:pt x="409014" y="50535"/>
                    <a:pt x="557574" y="69862"/>
                    <a:pt x="711602" y="69862"/>
                  </a:cubicBezTo>
                  <a:cubicBezTo>
                    <a:pt x="865630" y="69862"/>
                    <a:pt x="1014190" y="50535"/>
                    <a:pt x="1153917" y="14659"/>
                  </a:cubicBezTo>
                  <a:lnTo>
                    <a:pt x="1199972" y="744"/>
                  </a:lnTo>
                  <a:lnTo>
                    <a:pt x="1235888" y="119343"/>
                  </a:lnTo>
                  <a:cubicBezTo>
                    <a:pt x="1290009" y="298001"/>
                    <a:pt x="1348611" y="491354"/>
                    <a:pt x="1408613" y="689278"/>
                  </a:cubicBezTo>
                  <a:lnTo>
                    <a:pt x="1421727" y="732530"/>
                  </a:lnTo>
                  <a:lnTo>
                    <a:pt x="1381497" y="745558"/>
                  </a:lnTo>
                  <a:cubicBezTo>
                    <a:pt x="1169878" y="803795"/>
                    <a:pt x="944881" y="835168"/>
                    <a:pt x="711603" y="835168"/>
                  </a:cubicBezTo>
                  <a:cubicBezTo>
                    <a:pt x="478325" y="835168"/>
                    <a:pt x="253329" y="803795"/>
                    <a:pt x="41709" y="745558"/>
                  </a:cubicBezTo>
                  <a:lnTo>
                    <a:pt x="0" y="732051"/>
                  </a:lnTo>
                  <a:lnTo>
                    <a:pt x="220769" y="0"/>
                  </a:lnTo>
                  <a:close/>
                </a:path>
              </a:pathLst>
            </a:custGeom>
            <a:gradFill flip="none" rotWithShape="1">
              <a:gsLst>
                <a:gs pos="98000">
                  <a:sysClr val="window" lastClr="FFFFFF">
                    <a:lumMod val="65000"/>
                  </a:sysClr>
                </a:gs>
                <a:gs pos="0">
                  <a:sysClr val="window" lastClr="FFFFFF">
                    <a:lumMod val="65000"/>
                  </a:sysClr>
                </a:gs>
                <a:gs pos="55000">
                  <a:sysClr val="window" lastClr="FFFFFF"/>
                </a:gs>
              </a:gsLst>
              <a:lin ang="11100000" scaled="0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kern="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B0BDBB-3E92-4297-A529-1DB16C5F7B34}"/>
                </a:ext>
              </a:extLst>
            </p:cNvPr>
            <p:cNvSpPr/>
            <p:nvPr/>
          </p:nvSpPr>
          <p:spPr>
            <a:xfrm>
              <a:off x="1142781" y="3730844"/>
              <a:ext cx="2276998" cy="900252"/>
            </a:xfrm>
            <a:custGeom>
              <a:avLst/>
              <a:gdLst>
                <a:gd name="connsiteX0" fmla="*/ 218553 w 2276998"/>
                <a:gd name="connsiteY0" fmla="*/ 0 h 900252"/>
                <a:gd name="connsiteX1" fmla="*/ 354010 w 2276998"/>
                <a:gd name="connsiteY1" fmla="*/ 38453 h 900252"/>
                <a:gd name="connsiteX2" fmla="*/ 1165066 w 2276998"/>
                <a:gd name="connsiteY2" fmla="*/ 134946 h 900252"/>
                <a:gd name="connsiteX3" fmla="*/ 1976122 w 2276998"/>
                <a:gd name="connsiteY3" fmla="*/ 38453 h 900252"/>
                <a:gd name="connsiteX4" fmla="*/ 2056548 w 2276998"/>
                <a:gd name="connsiteY4" fmla="*/ 15622 h 900252"/>
                <a:gd name="connsiteX5" fmla="*/ 2101510 w 2276998"/>
                <a:gd name="connsiteY5" fmla="*/ 163885 h 900252"/>
                <a:gd name="connsiteX6" fmla="*/ 2260589 w 2276998"/>
                <a:gd name="connsiteY6" fmla="*/ 688486 h 900252"/>
                <a:gd name="connsiteX7" fmla="*/ 2276998 w 2276998"/>
                <a:gd name="connsiteY7" fmla="*/ 742611 h 900252"/>
                <a:gd name="connsiteX8" fmla="*/ 2274013 w 2276998"/>
                <a:gd name="connsiteY8" fmla="*/ 743617 h 900252"/>
                <a:gd name="connsiteX9" fmla="*/ 1165066 w 2276998"/>
                <a:gd name="connsiteY9" fmla="*/ 900252 h 900252"/>
                <a:gd name="connsiteX10" fmla="*/ 56119 w 2276998"/>
                <a:gd name="connsiteY10" fmla="*/ 743617 h 900252"/>
                <a:gd name="connsiteX11" fmla="*/ 0 w 2276998"/>
                <a:gd name="connsiteY11" fmla="*/ 724704 h 900252"/>
                <a:gd name="connsiteX12" fmla="*/ 218553 w 2276998"/>
                <a:gd name="connsiteY12" fmla="*/ 0 h 90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998" h="900252">
                  <a:moveTo>
                    <a:pt x="218553" y="0"/>
                  </a:moveTo>
                  <a:lnTo>
                    <a:pt x="354010" y="38453"/>
                  </a:lnTo>
                  <a:cubicBezTo>
                    <a:pt x="603297" y="100587"/>
                    <a:pt x="877372" y="134946"/>
                    <a:pt x="1165066" y="134946"/>
                  </a:cubicBezTo>
                  <a:cubicBezTo>
                    <a:pt x="1452760" y="134946"/>
                    <a:pt x="1726836" y="100587"/>
                    <a:pt x="1976122" y="38453"/>
                  </a:cubicBezTo>
                  <a:lnTo>
                    <a:pt x="2056548" y="15622"/>
                  </a:lnTo>
                  <a:lnTo>
                    <a:pt x="2101510" y="163885"/>
                  </a:lnTo>
                  <a:cubicBezTo>
                    <a:pt x="2158783" y="352742"/>
                    <a:pt x="2212836" y="530984"/>
                    <a:pt x="2260589" y="688486"/>
                  </a:cubicBezTo>
                  <a:lnTo>
                    <a:pt x="2276998" y="742611"/>
                  </a:lnTo>
                  <a:lnTo>
                    <a:pt x="2274013" y="743617"/>
                  </a:lnTo>
                  <a:cubicBezTo>
                    <a:pt x="1933167" y="844478"/>
                    <a:pt x="1558427" y="900252"/>
                    <a:pt x="1165066" y="900252"/>
                  </a:cubicBezTo>
                  <a:cubicBezTo>
                    <a:pt x="771706" y="900252"/>
                    <a:pt x="396965" y="844478"/>
                    <a:pt x="56119" y="743617"/>
                  </a:cubicBezTo>
                  <a:lnTo>
                    <a:pt x="0" y="724704"/>
                  </a:lnTo>
                  <a:lnTo>
                    <a:pt x="218553" y="0"/>
                  </a:lnTo>
                  <a:close/>
                </a:path>
              </a:pathLst>
            </a:custGeom>
            <a:gradFill flip="none" rotWithShape="1">
              <a:gsLst>
                <a:gs pos="98000">
                  <a:sysClr val="window" lastClr="FFFFFF">
                    <a:lumMod val="65000"/>
                  </a:sysClr>
                </a:gs>
                <a:gs pos="0">
                  <a:sysClr val="window" lastClr="FFFFFF">
                    <a:lumMod val="65000"/>
                  </a:sysClr>
                </a:gs>
                <a:gs pos="55000">
                  <a:sysClr val="window" lastClr="FFFFFF"/>
                </a:gs>
              </a:gsLst>
              <a:lin ang="11100000" scaled="0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kern="0">
                <a:solidFill>
                  <a:prstClr val="white"/>
                </a:solidFill>
                <a:ea typeface="宋体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0C597C-01C9-4795-85C6-67EF261A9F52}"/>
              </a:ext>
            </a:extLst>
          </p:cNvPr>
          <p:cNvGrpSpPr/>
          <p:nvPr/>
        </p:nvGrpSpPr>
        <p:grpSpPr>
          <a:xfrm>
            <a:off x="6363954" y="4081117"/>
            <a:ext cx="2487438" cy="2139958"/>
            <a:chOff x="8929772" y="3238665"/>
            <a:chExt cx="3316584" cy="285327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6B347F-8C99-4F11-89C8-BBD712C5D108}"/>
                </a:ext>
              </a:extLst>
            </p:cNvPr>
            <p:cNvSpPr txBox="1"/>
            <p:nvPr/>
          </p:nvSpPr>
          <p:spPr>
            <a:xfrm>
              <a:off x="9002192" y="3238665"/>
              <a:ext cx="2937088" cy="127214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800" b="1" cap="all" dirty="0"/>
                <a:t>File Download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C56BF8-9058-4F9C-9DAC-608117AAF513}"/>
                </a:ext>
              </a:extLst>
            </p:cNvPr>
            <p:cNvSpPr txBox="1"/>
            <p:nvPr/>
          </p:nvSpPr>
          <p:spPr>
            <a:xfrm>
              <a:off x="8929772" y="4532542"/>
              <a:ext cx="3316584" cy="155940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Downloaded the compressed data files from the scraped links.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Uncompressed the files to text format.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3CA4DD-6AE4-496E-8B0D-8C7E87C06F5D}"/>
              </a:ext>
            </a:extLst>
          </p:cNvPr>
          <p:cNvGrpSpPr/>
          <p:nvPr/>
        </p:nvGrpSpPr>
        <p:grpSpPr>
          <a:xfrm>
            <a:off x="1209257" y="2531096"/>
            <a:ext cx="2451824" cy="1906332"/>
            <a:chOff x="332936" y="3841861"/>
            <a:chExt cx="3269098" cy="25417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6905D73-E19E-4591-8B7D-90583DD43A16}"/>
                </a:ext>
              </a:extLst>
            </p:cNvPr>
            <p:cNvSpPr txBox="1"/>
            <p:nvPr/>
          </p:nvSpPr>
          <p:spPr>
            <a:xfrm>
              <a:off x="332936" y="3841861"/>
              <a:ext cx="2937088" cy="127214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800" b="1" cap="all" dirty="0"/>
                <a:t>Web scraping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1A3AB3-B0D2-4480-A2B8-D8FE19DEE8EA}"/>
                </a:ext>
              </a:extLst>
            </p:cNvPr>
            <p:cNvSpPr txBox="1"/>
            <p:nvPr/>
          </p:nvSpPr>
          <p:spPr>
            <a:xfrm>
              <a:off x="340729" y="5111494"/>
              <a:ext cx="3261305" cy="127214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Used BeautifulSoup web scraping tool to scrap  data from PEMS clearing house repository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3D15BBA-BA39-4745-955F-E000324C1389}"/>
              </a:ext>
            </a:extLst>
          </p:cNvPr>
          <p:cNvGrpSpPr/>
          <p:nvPr/>
        </p:nvGrpSpPr>
        <p:grpSpPr>
          <a:xfrm>
            <a:off x="4251960" y="1145615"/>
            <a:ext cx="2668748" cy="1567785"/>
            <a:chOff x="-288307" y="4006007"/>
            <a:chExt cx="3558331" cy="20903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D11941-7DDC-4E01-819E-7566FCD56E5E}"/>
                </a:ext>
              </a:extLst>
            </p:cNvPr>
            <p:cNvSpPr txBox="1"/>
            <p:nvPr/>
          </p:nvSpPr>
          <p:spPr>
            <a:xfrm>
              <a:off x="-288307" y="4006007"/>
              <a:ext cx="3558331" cy="110799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cap="all" dirty="0"/>
                <a:t>Data Transformation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382A19F-CDDF-4E35-8CDB-8F3B5CBDD910}"/>
                </a:ext>
              </a:extLst>
            </p:cNvPr>
            <p:cNvSpPr txBox="1"/>
            <p:nvPr/>
          </p:nvSpPr>
          <p:spPr>
            <a:xfrm>
              <a:off x="39425" y="5111500"/>
              <a:ext cx="3230599" cy="98488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Combined the raw data with metadata.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Features extraction.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89166BE-2573-4C5D-ACBA-77E4BA221433}"/>
              </a:ext>
            </a:extLst>
          </p:cNvPr>
          <p:cNvGrpSpPr/>
          <p:nvPr/>
        </p:nvGrpSpPr>
        <p:grpSpPr>
          <a:xfrm>
            <a:off x="9317065" y="2396686"/>
            <a:ext cx="2021495" cy="1906333"/>
            <a:chOff x="8921977" y="3262907"/>
            <a:chExt cx="4180697" cy="254178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6B0A6F-EE53-468F-BEDF-0A8826A2A042}"/>
                </a:ext>
              </a:extLst>
            </p:cNvPr>
            <p:cNvSpPr txBox="1"/>
            <p:nvPr/>
          </p:nvSpPr>
          <p:spPr>
            <a:xfrm>
              <a:off x="8921977" y="3262907"/>
              <a:ext cx="3444824" cy="127214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800" b="1" cap="all" dirty="0"/>
                <a:t>Data Cleaning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A553DB-C131-4555-8D62-6C27D7E802ED}"/>
                </a:ext>
              </a:extLst>
            </p:cNvPr>
            <p:cNvSpPr txBox="1"/>
            <p:nvPr/>
          </p:nvSpPr>
          <p:spPr>
            <a:xfrm>
              <a:off x="8929772" y="4532543"/>
              <a:ext cx="4172902" cy="127214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Handled missing values 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Datatype Conversions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Save the cleaned files in cloud storage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84515A-8D1E-49DA-81DF-47806CF57C07}"/>
              </a:ext>
            </a:extLst>
          </p:cNvPr>
          <p:cNvGrpSpPr/>
          <p:nvPr/>
        </p:nvGrpSpPr>
        <p:grpSpPr>
          <a:xfrm>
            <a:off x="1708562" y="4588035"/>
            <a:ext cx="684342" cy="625213"/>
            <a:chOff x="112030" y="4176959"/>
            <a:chExt cx="640080" cy="54864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DFDEB0-6EE6-4465-B6E9-E3A994181143}"/>
                </a:ext>
              </a:extLst>
            </p:cNvPr>
            <p:cNvSpPr txBox="1"/>
            <p:nvPr/>
          </p:nvSpPr>
          <p:spPr>
            <a:xfrm>
              <a:off x="112030" y="4176959"/>
              <a:ext cx="640080" cy="548640"/>
            </a:xfrm>
            <a:prstGeom prst="ellipse">
              <a:avLst/>
            </a:prstGeom>
            <a:solidFill>
              <a:schemeClr val="bg2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4400" b="1" dirty="0"/>
                <a:t>1</a:t>
              </a: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42AE658-00A3-493F-82C1-BE438977EB14}"/>
                </a:ext>
              </a:extLst>
            </p:cNvPr>
            <p:cNvSpPr/>
            <p:nvPr/>
          </p:nvSpPr>
          <p:spPr>
            <a:xfrm flipH="1">
              <a:off x="112030" y="4176959"/>
              <a:ext cx="546342" cy="468294"/>
            </a:xfrm>
            <a:custGeom>
              <a:avLst/>
              <a:gdLst>
                <a:gd name="connsiteX0" fmla="*/ 226302 w 546342"/>
                <a:gd name="connsiteY0" fmla="*/ 0 h 468294"/>
                <a:gd name="connsiteX1" fmla="*/ 0 w 546342"/>
                <a:gd name="connsiteY1" fmla="*/ 80347 h 468294"/>
                <a:gd name="connsiteX2" fmla="*/ 0 w 546342"/>
                <a:gd name="connsiteY2" fmla="*/ 80347 h 468294"/>
                <a:gd name="connsiteX3" fmla="*/ 452604 w 546342"/>
                <a:gd name="connsiteY3" fmla="*/ 468294 h 468294"/>
                <a:gd name="connsiteX4" fmla="*/ 491684 w 546342"/>
                <a:gd name="connsiteY4" fmla="*/ 427695 h 468294"/>
                <a:gd name="connsiteX5" fmla="*/ 546342 w 546342"/>
                <a:gd name="connsiteY5" fmla="*/ 274320 h 468294"/>
                <a:gd name="connsiteX6" fmla="*/ 226302 w 546342"/>
                <a:gd name="connsiteY6" fmla="*/ 0 h 46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6342" h="468294">
                  <a:moveTo>
                    <a:pt x="226302" y="0"/>
                  </a:moveTo>
                  <a:cubicBezTo>
                    <a:pt x="137926" y="0"/>
                    <a:pt x="57916" y="30705"/>
                    <a:pt x="0" y="80347"/>
                  </a:cubicBezTo>
                  <a:lnTo>
                    <a:pt x="0" y="80347"/>
                  </a:lnTo>
                  <a:lnTo>
                    <a:pt x="452604" y="468294"/>
                  </a:lnTo>
                  <a:lnTo>
                    <a:pt x="491684" y="427695"/>
                  </a:lnTo>
                  <a:cubicBezTo>
                    <a:pt x="526192" y="383914"/>
                    <a:pt x="546342" y="331134"/>
                    <a:pt x="546342" y="274320"/>
                  </a:cubicBezTo>
                  <a:cubicBezTo>
                    <a:pt x="546342" y="122817"/>
                    <a:pt x="403055" y="0"/>
                    <a:pt x="226302" y="0"/>
                  </a:cubicBezTo>
                  <a:close/>
                </a:path>
              </a:pathLst>
            </a:custGeom>
            <a:solidFill>
              <a:schemeClr val="tx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6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E844855-DD24-438D-94AD-F718717F6F64}"/>
              </a:ext>
            </a:extLst>
          </p:cNvPr>
          <p:cNvGrpSpPr/>
          <p:nvPr/>
        </p:nvGrpSpPr>
        <p:grpSpPr>
          <a:xfrm>
            <a:off x="4939177" y="3216531"/>
            <a:ext cx="595301" cy="543866"/>
            <a:chOff x="112030" y="4176959"/>
            <a:chExt cx="640080" cy="54864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2824559-65E9-4FBF-B406-98CEFAD4862F}"/>
                </a:ext>
              </a:extLst>
            </p:cNvPr>
            <p:cNvSpPr txBox="1"/>
            <p:nvPr/>
          </p:nvSpPr>
          <p:spPr>
            <a:xfrm>
              <a:off x="112030" y="4176959"/>
              <a:ext cx="640080" cy="548640"/>
            </a:xfrm>
            <a:prstGeom prst="ellipse">
              <a:avLst/>
            </a:prstGeom>
            <a:solidFill>
              <a:schemeClr val="bg2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 dirty="0"/>
                <a:t>2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E820257-C4A7-4EAB-AB4A-BC90020D7B99}"/>
                </a:ext>
              </a:extLst>
            </p:cNvPr>
            <p:cNvSpPr/>
            <p:nvPr/>
          </p:nvSpPr>
          <p:spPr>
            <a:xfrm flipH="1">
              <a:off x="112030" y="4176959"/>
              <a:ext cx="546342" cy="468294"/>
            </a:xfrm>
            <a:custGeom>
              <a:avLst/>
              <a:gdLst>
                <a:gd name="connsiteX0" fmla="*/ 226302 w 546342"/>
                <a:gd name="connsiteY0" fmla="*/ 0 h 468294"/>
                <a:gd name="connsiteX1" fmla="*/ 0 w 546342"/>
                <a:gd name="connsiteY1" fmla="*/ 80347 h 468294"/>
                <a:gd name="connsiteX2" fmla="*/ 0 w 546342"/>
                <a:gd name="connsiteY2" fmla="*/ 80347 h 468294"/>
                <a:gd name="connsiteX3" fmla="*/ 452604 w 546342"/>
                <a:gd name="connsiteY3" fmla="*/ 468294 h 468294"/>
                <a:gd name="connsiteX4" fmla="*/ 491684 w 546342"/>
                <a:gd name="connsiteY4" fmla="*/ 427695 h 468294"/>
                <a:gd name="connsiteX5" fmla="*/ 546342 w 546342"/>
                <a:gd name="connsiteY5" fmla="*/ 274320 h 468294"/>
                <a:gd name="connsiteX6" fmla="*/ 226302 w 546342"/>
                <a:gd name="connsiteY6" fmla="*/ 0 h 46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6342" h="468294">
                  <a:moveTo>
                    <a:pt x="226302" y="0"/>
                  </a:moveTo>
                  <a:cubicBezTo>
                    <a:pt x="137926" y="0"/>
                    <a:pt x="57916" y="30705"/>
                    <a:pt x="0" y="80347"/>
                  </a:cubicBezTo>
                  <a:lnTo>
                    <a:pt x="0" y="80347"/>
                  </a:lnTo>
                  <a:lnTo>
                    <a:pt x="452604" y="468294"/>
                  </a:lnTo>
                  <a:lnTo>
                    <a:pt x="491684" y="427695"/>
                  </a:lnTo>
                  <a:cubicBezTo>
                    <a:pt x="526192" y="383914"/>
                    <a:pt x="546342" y="331134"/>
                    <a:pt x="546342" y="274320"/>
                  </a:cubicBezTo>
                  <a:cubicBezTo>
                    <a:pt x="546342" y="122817"/>
                    <a:pt x="403055" y="0"/>
                    <a:pt x="226302" y="0"/>
                  </a:cubicBezTo>
                  <a:close/>
                </a:path>
              </a:pathLst>
            </a:custGeom>
            <a:solidFill>
              <a:schemeClr val="tx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3FE1866-353B-471E-9F7E-43D40115DCAB}"/>
              </a:ext>
            </a:extLst>
          </p:cNvPr>
          <p:cNvGrpSpPr/>
          <p:nvPr/>
        </p:nvGrpSpPr>
        <p:grpSpPr>
          <a:xfrm>
            <a:off x="7117515" y="2264138"/>
            <a:ext cx="471163" cy="430453"/>
            <a:chOff x="112030" y="4176959"/>
            <a:chExt cx="640080" cy="54864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A54C8A-D957-4BF9-9459-5C71C947FBD3}"/>
                </a:ext>
              </a:extLst>
            </p:cNvPr>
            <p:cNvSpPr txBox="1"/>
            <p:nvPr/>
          </p:nvSpPr>
          <p:spPr>
            <a:xfrm>
              <a:off x="112030" y="4176959"/>
              <a:ext cx="640080" cy="548640"/>
            </a:xfrm>
            <a:prstGeom prst="ellipse">
              <a:avLst/>
            </a:prstGeom>
            <a:solidFill>
              <a:schemeClr val="bg2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2700" b="1" dirty="0"/>
                <a:t>3</a:t>
              </a: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7134BC-6E0A-475C-A5DB-B3FC50CFD9B0}"/>
                </a:ext>
              </a:extLst>
            </p:cNvPr>
            <p:cNvSpPr/>
            <p:nvPr/>
          </p:nvSpPr>
          <p:spPr>
            <a:xfrm flipH="1">
              <a:off x="112030" y="4176959"/>
              <a:ext cx="546342" cy="468294"/>
            </a:xfrm>
            <a:custGeom>
              <a:avLst/>
              <a:gdLst>
                <a:gd name="connsiteX0" fmla="*/ 226302 w 546342"/>
                <a:gd name="connsiteY0" fmla="*/ 0 h 468294"/>
                <a:gd name="connsiteX1" fmla="*/ 0 w 546342"/>
                <a:gd name="connsiteY1" fmla="*/ 80347 h 468294"/>
                <a:gd name="connsiteX2" fmla="*/ 0 w 546342"/>
                <a:gd name="connsiteY2" fmla="*/ 80347 h 468294"/>
                <a:gd name="connsiteX3" fmla="*/ 452604 w 546342"/>
                <a:gd name="connsiteY3" fmla="*/ 468294 h 468294"/>
                <a:gd name="connsiteX4" fmla="*/ 491684 w 546342"/>
                <a:gd name="connsiteY4" fmla="*/ 427695 h 468294"/>
                <a:gd name="connsiteX5" fmla="*/ 546342 w 546342"/>
                <a:gd name="connsiteY5" fmla="*/ 274320 h 468294"/>
                <a:gd name="connsiteX6" fmla="*/ 226302 w 546342"/>
                <a:gd name="connsiteY6" fmla="*/ 0 h 46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6342" h="468294">
                  <a:moveTo>
                    <a:pt x="226302" y="0"/>
                  </a:moveTo>
                  <a:cubicBezTo>
                    <a:pt x="137926" y="0"/>
                    <a:pt x="57916" y="30705"/>
                    <a:pt x="0" y="80347"/>
                  </a:cubicBezTo>
                  <a:lnTo>
                    <a:pt x="0" y="80347"/>
                  </a:lnTo>
                  <a:lnTo>
                    <a:pt x="452604" y="468294"/>
                  </a:lnTo>
                  <a:lnTo>
                    <a:pt x="491684" y="427695"/>
                  </a:lnTo>
                  <a:cubicBezTo>
                    <a:pt x="526192" y="383914"/>
                    <a:pt x="546342" y="331134"/>
                    <a:pt x="546342" y="274320"/>
                  </a:cubicBezTo>
                  <a:cubicBezTo>
                    <a:pt x="546342" y="122817"/>
                    <a:pt x="403055" y="0"/>
                    <a:pt x="226302" y="0"/>
                  </a:cubicBezTo>
                  <a:close/>
                </a:path>
              </a:pathLst>
            </a:custGeom>
            <a:solidFill>
              <a:schemeClr val="tx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EBD2820-9023-408E-A558-A66EABDA05EA}"/>
              </a:ext>
            </a:extLst>
          </p:cNvPr>
          <p:cNvGrpSpPr/>
          <p:nvPr/>
        </p:nvGrpSpPr>
        <p:grpSpPr>
          <a:xfrm>
            <a:off x="8579975" y="1464443"/>
            <a:ext cx="422346" cy="385854"/>
            <a:chOff x="112030" y="4176959"/>
            <a:chExt cx="640080" cy="54864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62A026A-2713-4B4E-BC57-9DB60FE7C8BD}"/>
                </a:ext>
              </a:extLst>
            </p:cNvPr>
            <p:cNvSpPr txBox="1"/>
            <p:nvPr/>
          </p:nvSpPr>
          <p:spPr>
            <a:xfrm>
              <a:off x="112030" y="4176959"/>
              <a:ext cx="640080" cy="548640"/>
            </a:xfrm>
            <a:prstGeom prst="ellipse">
              <a:avLst/>
            </a:prstGeom>
            <a:solidFill>
              <a:schemeClr val="bg2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2100" b="1" dirty="0"/>
                <a:t>4</a:t>
              </a: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459E584-4560-4D56-9663-D67D0E4ABD9F}"/>
                </a:ext>
              </a:extLst>
            </p:cNvPr>
            <p:cNvSpPr/>
            <p:nvPr/>
          </p:nvSpPr>
          <p:spPr>
            <a:xfrm flipH="1">
              <a:off x="112030" y="4176959"/>
              <a:ext cx="546342" cy="468294"/>
            </a:xfrm>
            <a:custGeom>
              <a:avLst/>
              <a:gdLst>
                <a:gd name="connsiteX0" fmla="*/ 226302 w 546342"/>
                <a:gd name="connsiteY0" fmla="*/ 0 h 468294"/>
                <a:gd name="connsiteX1" fmla="*/ 0 w 546342"/>
                <a:gd name="connsiteY1" fmla="*/ 80347 h 468294"/>
                <a:gd name="connsiteX2" fmla="*/ 0 w 546342"/>
                <a:gd name="connsiteY2" fmla="*/ 80347 h 468294"/>
                <a:gd name="connsiteX3" fmla="*/ 452604 w 546342"/>
                <a:gd name="connsiteY3" fmla="*/ 468294 h 468294"/>
                <a:gd name="connsiteX4" fmla="*/ 491684 w 546342"/>
                <a:gd name="connsiteY4" fmla="*/ 427695 h 468294"/>
                <a:gd name="connsiteX5" fmla="*/ 546342 w 546342"/>
                <a:gd name="connsiteY5" fmla="*/ 274320 h 468294"/>
                <a:gd name="connsiteX6" fmla="*/ 226302 w 546342"/>
                <a:gd name="connsiteY6" fmla="*/ 0 h 46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6342" h="468294">
                  <a:moveTo>
                    <a:pt x="226302" y="0"/>
                  </a:moveTo>
                  <a:cubicBezTo>
                    <a:pt x="137926" y="0"/>
                    <a:pt x="57916" y="30705"/>
                    <a:pt x="0" y="80347"/>
                  </a:cubicBezTo>
                  <a:lnTo>
                    <a:pt x="0" y="80347"/>
                  </a:lnTo>
                  <a:lnTo>
                    <a:pt x="452604" y="468294"/>
                  </a:lnTo>
                  <a:lnTo>
                    <a:pt x="491684" y="427695"/>
                  </a:lnTo>
                  <a:cubicBezTo>
                    <a:pt x="526192" y="383914"/>
                    <a:pt x="546342" y="331134"/>
                    <a:pt x="546342" y="274320"/>
                  </a:cubicBezTo>
                  <a:cubicBezTo>
                    <a:pt x="546342" y="122817"/>
                    <a:pt x="403055" y="0"/>
                    <a:pt x="226302" y="0"/>
                  </a:cubicBezTo>
                  <a:close/>
                </a:path>
              </a:pathLst>
            </a:custGeom>
            <a:solidFill>
              <a:schemeClr val="tx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788"/>
            </a:p>
          </p:txBody>
        </p:sp>
      </p:grpSp>
    </p:spTree>
    <p:extLst>
      <p:ext uri="{BB962C8B-B14F-4D97-AF65-F5344CB8AC3E}">
        <p14:creationId xmlns:p14="http://schemas.microsoft.com/office/powerpoint/2010/main" val="132572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B20DA16-098C-4213-ADA4-542FBD699A1E}"/>
              </a:ext>
            </a:extLst>
          </p:cNvPr>
          <p:cNvGrpSpPr/>
          <p:nvPr/>
        </p:nvGrpSpPr>
        <p:grpSpPr>
          <a:xfrm>
            <a:off x="3644952" y="4848205"/>
            <a:ext cx="1786289" cy="1089691"/>
            <a:chOff x="18239" y="2732318"/>
            <a:chExt cx="3397472" cy="11872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91E09D-36CE-4F91-AC75-5CF811022D19}"/>
                </a:ext>
              </a:extLst>
            </p:cNvPr>
            <p:cNvSpPr txBox="1"/>
            <p:nvPr/>
          </p:nvSpPr>
          <p:spPr>
            <a:xfrm>
              <a:off x="18239" y="2732318"/>
              <a:ext cx="3397472" cy="36887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accent3">
                      <a:lumMod val="75000"/>
                    </a:schemeClr>
                  </a:solidFill>
                </a:rPr>
                <a:t>Data Transformation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5FFD45-6681-40EE-8C26-1733F1B5AD5D}"/>
                </a:ext>
              </a:extLst>
            </p:cNvPr>
            <p:cNvSpPr txBox="1"/>
            <p:nvPr/>
          </p:nvSpPr>
          <p:spPr>
            <a:xfrm>
              <a:off x="276026" y="3114785"/>
              <a:ext cx="2929294" cy="80482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28600" indent="-228600" algn="just">
                <a:buFont typeface="+mj-lt"/>
                <a:buAutoNum type="arabicPeriod"/>
              </a:pPr>
              <a:r>
                <a:rPr lang="en-US" sz="1050" dirty="0">
                  <a:solidFill>
                    <a:schemeClr val="bg1"/>
                  </a:solidFill>
                </a:rPr>
                <a:t>Filtered only required columns</a:t>
              </a:r>
            </a:p>
            <a:p>
              <a:pPr marL="228600" indent="-228600" algn="just">
                <a:buFont typeface="+mj-lt"/>
                <a:buAutoNum type="arabicPeriod"/>
              </a:pPr>
              <a:r>
                <a:rPr lang="en-US" sz="1050" dirty="0">
                  <a:solidFill>
                    <a:schemeClr val="bg1"/>
                  </a:solidFill>
                </a:rPr>
                <a:t>Transformed weather station id to save space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4464294-2682-4541-99C8-918F1E84B5F3}"/>
              </a:ext>
            </a:extLst>
          </p:cNvPr>
          <p:cNvGrpSpPr/>
          <p:nvPr/>
        </p:nvGrpSpPr>
        <p:grpSpPr>
          <a:xfrm>
            <a:off x="1882317" y="4834658"/>
            <a:ext cx="1544233" cy="1267277"/>
            <a:chOff x="332936" y="2687020"/>
            <a:chExt cx="2937088" cy="1380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7D9ECD-58B8-43A8-89E1-64A9C1EF8714}"/>
                </a:ext>
              </a:extLst>
            </p:cNvPr>
            <p:cNvSpPr txBox="1"/>
            <p:nvPr/>
          </p:nvSpPr>
          <p:spPr>
            <a:xfrm>
              <a:off x="332936" y="2687020"/>
              <a:ext cx="2937088" cy="40241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DarkSky API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7EB2C2-FA42-42FC-BDE9-3A2632ECDFC1}"/>
                </a:ext>
              </a:extLst>
            </p:cNvPr>
            <p:cNvSpPr txBox="1"/>
            <p:nvPr/>
          </p:nvSpPr>
          <p:spPr>
            <a:xfrm>
              <a:off x="340730" y="3086924"/>
              <a:ext cx="2929294" cy="9808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28600" indent="-228600" algn="just">
                <a:buFont typeface="+mj-lt"/>
                <a:buAutoNum type="arabicPeriod"/>
              </a:pPr>
              <a:r>
                <a:rPr lang="en-US" sz="1050" dirty="0">
                  <a:solidFill>
                    <a:schemeClr val="bg1"/>
                  </a:solidFill>
                </a:rPr>
                <a:t>Identify geo locations for API input</a:t>
              </a:r>
            </a:p>
            <a:p>
              <a:pPr marL="228600" indent="-228600" algn="just">
                <a:buFont typeface="+mj-lt"/>
                <a:buAutoNum type="arabicPeriod"/>
              </a:pPr>
              <a:r>
                <a:rPr lang="en-US" sz="1050" dirty="0">
                  <a:solidFill>
                    <a:schemeClr val="bg1"/>
                  </a:solidFill>
                </a:rPr>
                <a:t>REST API calls to download data for district 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DA9660C-D4AC-45D7-8911-09B8C486D71C}"/>
              </a:ext>
            </a:extLst>
          </p:cNvPr>
          <p:cNvGrpSpPr/>
          <p:nvPr/>
        </p:nvGrpSpPr>
        <p:grpSpPr>
          <a:xfrm>
            <a:off x="7467184" y="4806623"/>
            <a:ext cx="1544233" cy="1105694"/>
            <a:chOff x="332936" y="2687019"/>
            <a:chExt cx="2937088" cy="12047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CC5AA8-5054-457B-BC31-6C14E459E38D}"/>
                </a:ext>
              </a:extLst>
            </p:cNvPr>
            <p:cNvSpPr txBox="1"/>
            <p:nvPr/>
          </p:nvSpPr>
          <p:spPr>
            <a:xfrm>
              <a:off x="332936" y="2687019"/>
              <a:ext cx="2937088" cy="40241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Cloud Storage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D655D9-B067-46A2-94D8-C905D36567ED}"/>
                </a:ext>
              </a:extLst>
            </p:cNvPr>
            <p:cNvSpPr txBox="1"/>
            <p:nvPr/>
          </p:nvSpPr>
          <p:spPr>
            <a:xfrm>
              <a:off x="340730" y="3086924"/>
              <a:ext cx="2929294" cy="80482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28600" indent="-228600" algn="just">
                <a:buFont typeface="+mj-lt"/>
                <a:buAutoNum type="arabicPeriod"/>
              </a:pPr>
              <a:r>
                <a:rPr lang="en-US" sz="1050" dirty="0">
                  <a:solidFill>
                    <a:schemeClr val="bg1"/>
                  </a:solidFill>
                </a:rPr>
                <a:t>Cleaned data is stored in Amazon S3.</a:t>
              </a:r>
            </a:p>
            <a:p>
              <a:pPr marL="228600" indent="-228600" algn="just">
                <a:buFont typeface="+mj-lt"/>
                <a:buAutoNum type="arabicPeriod"/>
              </a:pPr>
              <a:r>
                <a:rPr lang="en-US" sz="1050" dirty="0">
                  <a:solidFill>
                    <a:schemeClr val="bg1"/>
                  </a:solidFill>
                </a:rPr>
                <a:t>Used parquet format for efficient disk space.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6E9D89-3E69-4514-AF28-E5E11BA4DD1F}"/>
              </a:ext>
            </a:extLst>
          </p:cNvPr>
          <p:cNvGrpSpPr/>
          <p:nvPr/>
        </p:nvGrpSpPr>
        <p:grpSpPr>
          <a:xfrm>
            <a:off x="5712427" y="4815941"/>
            <a:ext cx="1544233" cy="1419538"/>
            <a:chOff x="332936" y="2697174"/>
            <a:chExt cx="2937088" cy="154668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1EC508-25C7-4FFE-BCD0-FA13AF4D7376}"/>
                </a:ext>
              </a:extLst>
            </p:cNvPr>
            <p:cNvSpPr txBox="1"/>
            <p:nvPr/>
          </p:nvSpPr>
          <p:spPr>
            <a:xfrm>
              <a:off x="332936" y="2697174"/>
              <a:ext cx="2937088" cy="40241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b="1" dirty="0">
                  <a:solidFill>
                    <a:schemeClr val="accent5"/>
                  </a:solidFill>
                </a:rPr>
                <a:t>Data Cleaning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9D1E4C-F5B7-46AA-829C-3C9A182CC707}"/>
                </a:ext>
              </a:extLst>
            </p:cNvPr>
            <p:cNvSpPr txBox="1"/>
            <p:nvPr/>
          </p:nvSpPr>
          <p:spPr>
            <a:xfrm>
              <a:off x="340730" y="3086923"/>
              <a:ext cx="2929294" cy="115693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sz="1050" dirty="0">
                  <a:solidFill>
                    <a:schemeClr val="bg1"/>
                  </a:solidFill>
                </a:rPr>
                <a:t>Handling missing values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50" dirty="0">
                  <a:solidFill>
                    <a:schemeClr val="bg1"/>
                  </a:solidFill>
                </a:rPr>
                <a:t>Datatype conversions for timestamp and decimal columns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050" dirty="0">
                <a:solidFill>
                  <a:schemeClr val="bg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Freeform 1010">
            <a:extLst>
              <a:ext uri="{FF2B5EF4-FFF2-40B4-BE49-F238E27FC236}">
                <a16:creationId xmlns:a16="http://schemas.microsoft.com/office/drawing/2014/main" id="{7D229091-0E00-43C0-ACE4-B1B860FD9301}"/>
              </a:ext>
            </a:extLst>
          </p:cNvPr>
          <p:cNvSpPr>
            <a:spLocks/>
          </p:cNvSpPr>
          <p:nvPr/>
        </p:nvSpPr>
        <p:spPr bwMode="auto">
          <a:xfrm>
            <a:off x="5502143" y="3193269"/>
            <a:ext cx="68480" cy="3042215"/>
          </a:xfrm>
          <a:custGeom>
            <a:avLst/>
            <a:gdLst>
              <a:gd name="T0" fmla="*/ 116 w 234"/>
              <a:gd name="T1" fmla="*/ 10441 h 10441"/>
              <a:gd name="T2" fmla="*/ 116 w 234"/>
              <a:gd name="T3" fmla="*/ 10441 h 10441"/>
              <a:gd name="T4" fmla="*/ 93 w 234"/>
              <a:gd name="T5" fmla="*/ 10438 h 10441"/>
              <a:gd name="T6" fmla="*/ 51 w 234"/>
              <a:gd name="T7" fmla="*/ 10421 h 10441"/>
              <a:gd name="T8" fmla="*/ 19 w 234"/>
              <a:gd name="T9" fmla="*/ 10389 h 10441"/>
              <a:gd name="T10" fmla="*/ 1 w 234"/>
              <a:gd name="T11" fmla="*/ 10347 h 10441"/>
              <a:gd name="T12" fmla="*/ 0 w 234"/>
              <a:gd name="T13" fmla="*/ 10323 h 10441"/>
              <a:gd name="T14" fmla="*/ 0 w 234"/>
              <a:gd name="T15" fmla="*/ 0 h 10441"/>
              <a:gd name="T16" fmla="*/ 234 w 234"/>
              <a:gd name="T17" fmla="*/ 0 h 10441"/>
              <a:gd name="T18" fmla="*/ 234 w 234"/>
              <a:gd name="T19" fmla="*/ 10323 h 10441"/>
              <a:gd name="T20" fmla="*/ 233 w 234"/>
              <a:gd name="T21" fmla="*/ 10347 h 10441"/>
              <a:gd name="T22" fmla="*/ 215 w 234"/>
              <a:gd name="T23" fmla="*/ 10389 h 10441"/>
              <a:gd name="T24" fmla="*/ 183 w 234"/>
              <a:gd name="T25" fmla="*/ 10421 h 10441"/>
              <a:gd name="T26" fmla="*/ 141 w 234"/>
              <a:gd name="T27" fmla="*/ 10438 h 10441"/>
              <a:gd name="T28" fmla="*/ 116 w 234"/>
              <a:gd name="T29" fmla="*/ 10441 h 10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34" h="10441">
                <a:moveTo>
                  <a:pt x="116" y="10441"/>
                </a:moveTo>
                <a:lnTo>
                  <a:pt x="116" y="10441"/>
                </a:lnTo>
                <a:lnTo>
                  <a:pt x="93" y="10438"/>
                </a:lnTo>
                <a:lnTo>
                  <a:pt x="51" y="10421"/>
                </a:lnTo>
                <a:lnTo>
                  <a:pt x="19" y="10389"/>
                </a:lnTo>
                <a:lnTo>
                  <a:pt x="1" y="10347"/>
                </a:lnTo>
                <a:lnTo>
                  <a:pt x="0" y="10323"/>
                </a:lnTo>
                <a:lnTo>
                  <a:pt x="0" y="0"/>
                </a:lnTo>
                <a:lnTo>
                  <a:pt x="234" y="0"/>
                </a:lnTo>
                <a:lnTo>
                  <a:pt x="234" y="10323"/>
                </a:lnTo>
                <a:lnTo>
                  <a:pt x="233" y="10347"/>
                </a:lnTo>
                <a:lnTo>
                  <a:pt x="215" y="10389"/>
                </a:lnTo>
                <a:lnTo>
                  <a:pt x="183" y="10421"/>
                </a:lnTo>
                <a:lnTo>
                  <a:pt x="141" y="10438"/>
                </a:lnTo>
                <a:lnTo>
                  <a:pt x="116" y="10441"/>
                </a:lnTo>
                <a:close/>
              </a:path>
            </a:pathLst>
          </a:custGeom>
          <a:solidFill>
            <a:srgbClr val="3626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37729D-4048-40EB-AFDA-3E4C8D85BEEF}"/>
              </a:ext>
            </a:extLst>
          </p:cNvPr>
          <p:cNvGrpSpPr/>
          <p:nvPr/>
        </p:nvGrpSpPr>
        <p:grpSpPr>
          <a:xfrm>
            <a:off x="2055652" y="1946077"/>
            <a:ext cx="6955765" cy="2660217"/>
            <a:chOff x="2766086" y="1294823"/>
            <a:chExt cx="6659828" cy="2898486"/>
          </a:xfrm>
        </p:grpSpPr>
        <p:sp>
          <p:nvSpPr>
            <p:cNvPr id="17" name="Freeform 1119">
              <a:extLst>
                <a:ext uri="{FF2B5EF4-FFF2-40B4-BE49-F238E27FC236}">
                  <a16:creationId xmlns:a16="http://schemas.microsoft.com/office/drawing/2014/main" id="{D7F7AE97-99BE-4FC9-A94A-F079DA699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086" y="1299101"/>
              <a:ext cx="3133787" cy="2894208"/>
            </a:xfrm>
            <a:custGeom>
              <a:avLst/>
              <a:gdLst>
                <a:gd name="T0" fmla="*/ 7147 w 7329"/>
                <a:gd name="T1" fmla="*/ 9 h 6764"/>
                <a:gd name="T2" fmla="*/ 6431 w 7329"/>
                <a:gd name="T3" fmla="*/ 71 h 6764"/>
                <a:gd name="T4" fmla="*/ 5735 w 7329"/>
                <a:gd name="T5" fmla="*/ 170 h 6764"/>
                <a:gd name="T6" fmla="*/ 5062 w 7329"/>
                <a:gd name="T7" fmla="*/ 308 h 6764"/>
                <a:gd name="T8" fmla="*/ 4416 w 7329"/>
                <a:gd name="T9" fmla="*/ 484 h 6764"/>
                <a:gd name="T10" fmla="*/ 3802 w 7329"/>
                <a:gd name="T11" fmla="*/ 696 h 6764"/>
                <a:gd name="T12" fmla="*/ 3220 w 7329"/>
                <a:gd name="T13" fmla="*/ 944 h 6764"/>
                <a:gd name="T14" fmla="*/ 2674 w 7329"/>
                <a:gd name="T15" fmla="*/ 1226 h 6764"/>
                <a:gd name="T16" fmla="*/ 2292 w 7329"/>
                <a:gd name="T17" fmla="*/ 1461 h 6764"/>
                <a:gd name="T18" fmla="*/ 1893 w 7329"/>
                <a:gd name="T19" fmla="*/ 1744 h 6764"/>
                <a:gd name="T20" fmla="*/ 1418 w 7329"/>
                <a:gd name="T21" fmla="*/ 2152 h 6764"/>
                <a:gd name="T22" fmla="*/ 1009 w 7329"/>
                <a:gd name="T23" fmla="*/ 2592 h 6764"/>
                <a:gd name="T24" fmla="*/ 667 w 7329"/>
                <a:gd name="T25" fmla="*/ 3063 h 6764"/>
                <a:gd name="T26" fmla="*/ 392 w 7329"/>
                <a:gd name="T27" fmla="*/ 3559 h 6764"/>
                <a:gd name="T28" fmla="*/ 189 w 7329"/>
                <a:gd name="T29" fmla="*/ 4080 h 6764"/>
                <a:gd name="T30" fmla="*/ 58 w 7329"/>
                <a:gd name="T31" fmla="*/ 4620 h 6764"/>
                <a:gd name="T32" fmla="*/ 1 w 7329"/>
                <a:gd name="T33" fmla="*/ 5178 h 6764"/>
                <a:gd name="T34" fmla="*/ 1 w 7329"/>
                <a:gd name="T35" fmla="*/ 5395 h 6764"/>
                <a:gd name="T36" fmla="*/ 61 w 7329"/>
                <a:gd name="T37" fmla="*/ 5681 h 6764"/>
                <a:gd name="T38" fmla="*/ 192 w 7329"/>
                <a:gd name="T39" fmla="*/ 5946 h 6764"/>
                <a:gd name="T40" fmla="*/ 389 w 7329"/>
                <a:gd name="T41" fmla="*/ 6184 h 6764"/>
                <a:gd name="T42" fmla="*/ 643 w 7329"/>
                <a:gd name="T43" fmla="*/ 6389 h 6764"/>
                <a:gd name="T44" fmla="*/ 944 w 7329"/>
                <a:gd name="T45" fmla="*/ 6555 h 6764"/>
                <a:gd name="T46" fmla="*/ 1286 w 7329"/>
                <a:gd name="T47" fmla="*/ 6677 h 6764"/>
                <a:gd name="T48" fmla="*/ 1661 w 7329"/>
                <a:gd name="T49" fmla="*/ 6747 h 6764"/>
                <a:gd name="T50" fmla="*/ 1960 w 7329"/>
                <a:gd name="T51" fmla="*/ 6764 h 6764"/>
                <a:gd name="T52" fmla="*/ 2259 w 7329"/>
                <a:gd name="T53" fmla="*/ 6747 h 6764"/>
                <a:gd name="T54" fmla="*/ 2633 w 7329"/>
                <a:gd name="T55" fmla="*/ 6677 h 6764"/>
                <a:gd name="T56" fmla="*/ 2976 w 7329"/>
                <a:gd name="T57" fmla="*/ 6555 h 6764"/>
                <a:gd name="T58" fmla="*/ 3278 w 7329"/>
                <a:gd name="T59" fmla="*/ 6389 h 6764"/>
                <a:gd name="T60" fmla="*/ 3531 w 7329"/>
                <a:gd name="T61" fmla="*/ 6184 h 6764"/>
                <a:gd name="T62" fmla="*/ 3727 w 7329"/>
                <a:gd name="T63" fmla="*/ 5946 h 6764"/>
                <a:gd name="T64" fmla="*/ 3859 w 7329"/>
                <a:gd name="T65" fmla="*/ 5681 h 6764"/>
                <a:gd name="T66" fmla="*/ 3919 w 7329"/>
                <a:gd name="T67" fmla="*/ 5395 h 6764"/>
                <a:gd name="T68" fmla="*/ 3920 w 7329"/>
                <a:gd name="T69" fmla="*/ 5321 h 6764"/>
                <a:gd name="T70" fmla="*/ 3930 w 7329"/>
                <a:gd name="T71" fmla="*/ 4885 h 6764"/>
                <a:gd name="T72" fmla="*/ 3979 w 7329"/>
                <a:gd name="T73" fmla="*/ 4323 h 6764"/>
                <a:gd name="T74" fmla="*/ 4065 w 7329"/>
                <a:gd name="T75" fmla="*/ 3779 h 6764"/>
                <a:gd name="T76" fmla="*/ 4190 w 7329"/>
                <a:gd name="T77" fmla="*/ 3259 h 6764"/>
                <a:gd name="T78" fmla="*/ 4264 w 7329"/>
                <a:gd name="T79" fmla="*/ 3013 h 6764"/>
                <a:gd name="T80" fmla="*/ 4435 w 7329"/>
                <a:gd name="T81" fmla="*/ 2553 h 6764"/>
                <a:gd name="T82" fmla="*/ 4637 w 7329"/>
                <a:gd name="T83" fmla="*/ 2123 h 6764"/>
                <a:gd name="T84" fmla="*/ 4870 w 7329"/>
                <a:gd name="T85" fmla="*/ 1723 h 6764"/>
                <a:gd name="T86" fmla="*/ 5066 w 7329"/>
                <a:gd name="T87" fmla="*/ 1445 h 6764"/>
                <a:gd name="T88" fmla="*/ 5239 w 7329"/>
                <a:gd name="T89" fmla="*/ 1231 h 6764"/>
                <a:gd name="T90" fmla="*/ 5486 w 7329"/>
                <a:gd name="T91" fmla="*/ 967 h 6764"/>
                <a:gd name="T92" fmla="*/ 5747 w 7329"/>
                <a:gd name="T93" fmla="*/ 734 h 6764"/>
                <a:gd name="T94" fmla="*/ 6024 w 7329"/>
                <a:gd name="T95" fmla="*/ 528 h 6764"/>
                <a:gd name="T96" fmla="*/ 6313 w 7329"/>
                <a:gd name="T97" fmla="*/ 354 h 6764"/>
                <a:gd name="T98" fmla="*/ 6614 w 7329"/>
                <a:gd name="T99" fmla="*/ 210 h 6764"/>
                <a:gd name="T100" fmla="*/ 6926 w 7329"/>
                <a:gd name="T101" fmla="*/ 96 h 6764"/>
                <a:gd name="T102" fmla="*/ 7247 w 7329"/>
                <a:gd name="T103" fmla="*/ 15 h 6764"/>
                <a:gd name="T104" fmla="*/ 7329 w 7329"/>
                <a:gd name="T105" fmla="*/ 0 h 6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29" h="6764">
                  <a:moveTo>
                    <a:pt x="7329" y="0"/>
                  </a:moveTo>
                  <a:lnTo>
                    <a:pt x="7147" y="9"/>
                  </a:lnTo>
                  <a:lnTo>
                    <a:pt x="6786" y="35"/>
                  </a:lnTo>
                  <a:lnTo>
                    <a:pt x="6431" y="71"/>
                  </a:lnTo>
                  <a:lnTo>
                    <a:pt x="6080" y="115"/>
                  </a:lnTo>
                  <a:lnTo>
                    <a:pt x="5735" y="170"/>
                  </a:lnTo>
                  <a:lnTo>
                    <a:pt x="5395" y="235"/>
                  </a:lnTo>
                  <a:lnTo>
                    <a:pt x="5062" y="308"/>
                  </a:lnTo>
                  <a:lnTo>
                    <a:pt x="4736" y="391"/>
                  </a:lnTo>
                  <a:lnTo>
                    <a:pt x="4416" y="484"/>
                  </a:lnTo>
                  <a:lnTo>
                    <a:pt x="4105" y="586"/>
                  </a:lnTo>
                  <a:lnTo>
                    <a:pt x="3802" y="696"/>
                  </a:lnTo>
                  <a:lnTo>
                    <a:pt x="3506" y="816"/>
                  </a:lnTo>
                  <a:lnTo>
                    <a:pt x="3220" y="944"/>
                  </a:lnTo>
                  <a:lnTo>
                    <a:pt x="2942" y="1080"/>
                  </a:lnTo>
                  <a:lnTo>
                    <a:pt x="2674" y="1226"/>
                  </a:lnTo>
                  <a:lnTo>
                    <a:pt x="2417" y="1381"/>
                  </a:lnTo>
                  <a:lnTo>
                    <a:pt x="2292" y="1461"/>
                  </a:lnTo>
                  <a:lnTo>
                    <a:pt x="2155" y="1552"/>
                  </a:lnTo>
                  <a:lnTo>
                    <a:pt x="1893" y="1744"/>
                  </a:lnTo>
                  <a:lnTo>
                    <a:pt x="1648" y="1943"/>
                  </a:lnTo>
                  <a:lnTo>
                    <a:pt x="1418" y="2152"/>
                  </a:lnTo>
                  <a:lnTo>
                    <a:pt x="1205" y="2369"/>
                  </a:lnTo>
                  <a:lnTo>
                    <a:pt x="1009" y="2592"/>
                  </a:lnTo>
                  <a:lnTo>
                    <a:pt x="829" y="2825"/>
                  </a:lnTo>
                  <a:lnTo>
                    <a:pt x="667" y="3063"/>
                  </a:lnTo>
                  <a:lnTo>
                    <a:pt x="521" y="3309"/>
                  </a:lnTo>
                  <a:lnTo>
                    <a:pt x="392" y="3559"/>
                  </a:lnTo>
                  <a:lnTo>
                    <a:pt x="282" y="3817"/>
                  </a:lnTo>
                  <a:lnTo>
                    <a:pt x="189" y="4080"/>
                  </a:lnTo>
                  <a:lnTo>
                    <a:pt x="115" y="4348"/>
                  </a:lnTo>
                  <a:lnTo>
                    <a:pt x="58" y="4620"/>
                  </a:lnTo>
                  <a:lnTo>
                    <a:pt x="21" y="4897"/>
                  </a:lnTo>
                  <a:lnTo>
                    <a:pt x="1" y="5178"/>
                  </a:lnTo>
                  <a:lnTo>
                    <a:pt x="0" y="5321"/>
                  </a:lnTo>
                  <a:lnTo>
                    <a:pt x="1" y="5395"/>
                  </a:lnTo>
                  <a:lnTo>
                    <a:pt x="22" y="5540"/>
                  </a:lnTo>
                  <a:lnTo>
                    <a:pt x="61" y="5681"/>
                  </a:lnTo>
                  <a:lnTo>
                    <a:pt x="118" y="5816"/>
                  </a:lnTo>
                  <a:lnTo>
                    <a:pt x="192" y="5946"/>
                  </a:lnTo>
                  <a:lnTo>
                    <a:pt x="283" y="6069"/>
                  </a:lnTo>
                  <a:lnTo>
                    <a:pt x="389" y="6184"/>
                  </a:lnTo>
                  <a:lnTo>
                    <a:pt x="509" y="6291"/>
                  </a:lnTo>
                  <a:lnTo>
                    <a:pt x="643" y="6389"/>
                  </a:lnTo>
                  <a:lnTo>
                    <a:pt x="787" y="6477"/>
                  </a:lnTo>
                  <a:lnTo>
                    <a:pt x="944" y="6555"/>
                  </a:lnTo>
                  <a:lnTo>
                    <a:pt x="1110" y="6622"/>
                  </a:lnTo>
                  <a:lnTo>
                    <a:pt x="1286" y="6677"/>
                  </a:lnTo>
                  <a:lnTo>
                    <a:pt x="1470" y="6719"/>
                  </a:lnTo>
                  <a:lnTo>
                    <a:pt x="1661" y="6747"/>
                  </a:lnTo>
                  <a:lnTo>
                    <a:pt x="1859" y="6763"/>
                  </a:lnTo>
                  <a:lnTo>
                    <a:pt x="1960" y="6764"/>
                  </a:lnTo>
                  <a:lnTo>
                    <a:pt x="2061" y="6763"/>
                  </a:lnTo>
                  <a:lnTo>
                    <a:pt x="2259" y="6747"/>
                  </a:lnTo>
                  <a:lnTo>
                    <a:pt x="2450" y="6719"/>
                  </a:lnTo>
                  <a:lnTo>
                    <a:pt x="2633" y="6677"/>
                  </a:lnTo>
                  <a:lnTo>
                    <a:pt x="2809" y="6622"/>
                  </a:lnTo>
                  <a:lnTo>
                    <a:pt x="2976" y="6555"/>
                  </a:lnTo>
                  <a:lnTo>
                    <a:pt x="3132" y="6477"/>
                  </a:lnTo>
                  <a:lnTo>
                    <a:pt x="3278" y="6389"/>
                  </a:lnTo>
                  <a:lnTo>
                    <a:pt x="3411" y="6291"/>
                  </a:lnTo>
                  <a:lnTo>
                    <a:pt x="3531" y="6184"/>
                  </a:lnTo>
                  <a:lnTo>
                    <a:pt x="3637" y="6069"/>
                  </a:lnTo>
                  <a:lnTo>
                    <a:pt x="3727" y="5946"/>
                  </a:lnTo>
                  <a:lnTo>
                    <a:pt x="3802" y="5816"/>
                  </a:lnTo>
                  <a:lnTo>
                    <a:pt x="3859" y="5681"/>
                  </a:lnTo>
                  <a:lnTo>
                    <a:pt x="3898" y="5540"/>
                  </a:lnTo>
                  <a:lnTo>
                    <a:pt x="3919" y="5395"/>
                  </a:lnTo>
                  <a:lnTo>
                    <a:pt x="3920" y="5321"/>
                  </a:lnTo>
                  <a:lnTo>
                    <a:pt x="3920" y="5321"/>
                  </a:lnTo>
                  <a:lnTo>
                    <a:pt x="3921" y="5174"/>
                  </a:lnTo>
                  <a:lnTo>
                    <a:pt x="3930" y="4885"/>
                  </a:lnTo>
                  <a:lnTo>
                    <a:pt x="3950" y="4601"/>
                  </a:lnTo>
                  <a:lnTo>
                    <a:pt x="3979" y="4323"/>
                  </a:lnTo>
                  <a:lnTo>
                    <a:pt x="4017" y="4048"/>
                  </a:lnTo>
                  <a:lnTo>
                    <a:pt x="4065" y="3779"/>
                  </a:lnTo>
                  <a:lnTo>
                    <a:pt x="4123" y="3516"/>
                  </a:lnTo>
                  <a:lnTo>
                    <a:pt x="4190" y="3259"/>
                  </a:lnTo>
                  <a:lnTo>
                    <a:pt x="4227" y="3132"/>
                  </a:lnTo>
                  <a:lnTo>
                    <a:pt x="4264" y="3013"/>
                  </a:lnTo>
                  <a:lnTo>
                    <a:pt x="4345" y="2779"/>
                  </a:lnTo>
                  <a:lnTo>
                    <a:pt x="4435" y="2553"/>
                  </a:lnTo>
                  <a:lnTo>
                    <a:pt x="4532" y="2334"/>
                  </a:lnTo>
                  <a:lnTo>
                    <a:pt x="4637" y="2123"/>
                  </a:lnTo>
                  <a:lnTo>
                    <a:pt x="4750" y="1920"/>
                  </a:lnTo>
                  <a:lnTo>
                    <a:pt x="4870" y="1723"/>
                  </a:lnTo>
                  <a:lnTo>
                    <a:pt x="4999" y="1536"/>
                  </a:lnTo>
                  <a:lnTo>
                    <a:pt x="5066" y="1445"/>
                  </a:lnTo>
                  <a:lnTo>
                    <a:pt x="5123" y="1372"/>
                  </a:lnTo>
                  <a:lnTo>
                    <a:pt x="5239" y="1231"/>
                  </a:lnTo>
                  <a:lnTo>
                    <a:pt x="5360" y="1096"/>
                  </a:lnTo>
                  <a:lnTo>
                    <a:pt x="5486" y="967"/>
                  </a:lnTo>
                  <a:lnTo>
                    <a:pt x="5614" y="847"/>
                  </a:lnTo>
                  <a:lnTo>
                    <a:pt x="5747" y="734"/>
                  </a:lnTo>
                  <a:lnTo>
                    <a:pt x="5884" y="627"/>
                  </a:lnTo>
                  <a:lnTo>
                    <a:pt x="6024" y="528"/>
                  </a:lnTo>
                  <a:lnTo>
                    <a:pt x="6167" y="438"/>
                  </a:lnTo>
                  <a:lnTo>
                    <a:pt x="6313" y="354"/>
                  </a:lnTo>
                  <a:lnTo>
                    <a:pt x="6462" y="278"/>
                  </a:lnTo>
                  <a:lnTo>
                    <a:pt x="6614" y="210"/>
                  </a:lnTo>
                  <a:lnTo>
                    <a:pt x="6769" y="149"/>
                  </a:lnTo>
                  <a:lnTo>
                    <a:pt x="6926" y="96"/>
                  </a:lnTo>
                  <a:lnTo>
                    <a:pt x="7085" y="52"/>
                  </a:lnTo>
                  <a:lnTo>
                    <a:pt x="7247" y="15"/>
                  </a:lnTo>
                  <a:lnTo>
                    <a:pt x="7329" y="0"/>
                  </a:lnTo>
                  <a:lnTo>
                    <a:pt x="73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CC146B1-E496-4EA7-A4B3-B1AB42674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5103" y="1295467"/>
              <a:ext cx="1664736" cy="2897842"/>
            </a:xfrm>
            <a:custGeom>
              <a:avLst/>
              <a:gdLst>
                <a:gd name="connsiteX0" fmla="*/ 1235456 w 1235456"/>
                <a:gd name="connsiteY0" fmla="*/ 0 h 2150585"/>
                <a:gd name="connsiteX1" fmla="*/ 1235456 w 1235456"/>
                <a:gd name="connsiteY1" fmla="*/ 1769566 h 2150585"/>
                <a:gd name="connsiteX2" fmla="*/ 1225233 w 1235456"/>
                <a:gd name="connsiteY2" fmla="*/ 1806517 h 2150585"/>
                <a:gd name="connsiteX3" fmla="*/ 1206818 w 1235456"/>
                <a:gd name="connsiteY3" fmla="*/ 1849367 h 2150585"/>
                <a:gd name="connsiteX4" fmla="*/ 1183323 w 1235456"/>
                <a:gd name="connsiteY4" fmla="*/ 1890629 h 2150585"/>
                <a:gd name="connsiteX5" fmla="*/ 1154430 w 1235456"/>
                <a:gd name="connsiteY5" fmla="*/ 1929670 h 2150585"/>
                <a:gd name="connsiteX6" fmla="*/ 1120775 w 1235456"/>
                <a:gd name="connsiteY6" fmla="*/ 1966172 h 2150585"/>
                <a:gd name="connsiteX7" fmla="*/ 1082675 w 1235456"/>
                <a:gd name="connsiteY7" fmla="*/ 2000452 h 2150585"/>
                <a:gd name="connsiteX8" fmla="*/ 1040448 w 1235456"/>
                <a:gd name="connsiteY8" fmla="*/ 2031240 h 2150585"/>
                <a:gd name="connsiteX9" fmla="*/ 994728 w 1235456"/>
                <a:gd name="connsiteY9" fmla="*/ 2059172 h 2150585"/>
                <a:gd name="connsiteX10" fmla="*/ 944880 w 1235456"/>
                <a:gd name="connsiteY10" fmla="*/ 2083930 h 2150585"/>
                <a:gd name="connsiteX11" fmla="*/ 891858 w 1235456"/>
                <a:gd name="connsiteY11" fmla="*/ 2105196 h 2150585"/>
                <a:gd name="connsiteX12" fmla="*/ 836295 w 1235456"/>
                <a:gd name="connsiteY12" fmla="*/ 2122653 h 2150585"/>
                <a:gd name="connsiteX13" fmla="*/ 777558 w 1235456"/>
                <a:gd name="connsiteY13" fmla="*/ 2135984 h 2150585"/>
                <a:gd name="connsiteX14" fmla="*/ 716915 w 1235456"/>
                <a:gd name="connsiteY14" fmla="*/ 2145507 h 2150585"/>
                <a:gd name="connsiteX15" fmla="*/ 654050 w 1235456"/>
                <a:gd name="connsiteY15" fmla="*/ 2149950 h 2150585"/>
                <a:gd name="connsiteX16" fmla="*/ 622300 w 1235456"/>
                <a:gd name="connsiteY16" fmla="*/ 2150585 h 2150585"/>
                <a:gd name="connsiteX17" fmla="*/ 590233 w 1235456"/>
                <a:gd name="connsiteY17" fmla="*/ 2149950 h 2150585"/>
                <a:gd name="connsiteX18" fmla="*/ 527685 w 1235456"/>
                <a:gd name="connsiteY18" fmla="*/ 2145507 h 2150585"/>
                <a:gd name="connsiteX19" fmla="*/ 467043 w 1235456"/>
                <a:gd name="connsiteY19" fmla="*/ 2135984 h 2150585"/>
                <a:gd name="connsiteX20" fmla="*/ 408305 w 1235456"/>
                <a:gd name="connsiteY20" fmla="*/ 2122653 h 2150585"/>
                <a:gd name="connsiteX21" fmla="*/ 352743 w 1235456"/>
                <a:gd name="connsiteY21" fmla="*/ 2105196 h 2150585"/>
                <a:gd name="connsiteX22" fmla="*/ 299403 w 1235456"/>
                <a:gd name="connsiteY22" fmla="*/ 2083930 h 2150585"/>
                <a:gd name="connsiteX23" fmla="*/ 250190 w 1235456"/>
                <a:gd name="connsiteY23" fmla="*/ 2059172 h 2150585"/>
                <a:gd name="connsiteX24" fmla="*/ 203835 w 1235456"/>
                <a:gd name="connsiteY24" fmla="*/ 2031240 h 2150585"/>
                <a:gd name="connsiteX25" fmla="*/ 161608 w 1235456"/>
                <a:gd name="connsiteY25" fmla="*/ 2000452 h 2150585"/>
                <a:gd name="connsiteX26" fmla="*/ 123508 w 1235456"/>
                <a:gd name="connsiteY26" fmla="*/ 1966172 h 2150585"/>
                <a:gd name="connsiteX27" fmla="*/ 90170 w 1235456"/>
                <a:gd name="connsiteY27" fmla="*/ 1929670 h 2150585"/>
                <a:gd name="connsiteX28" fmla="*/ 61278 w 1235456"/>
                <a:gd name="connsiteY28" fmla="*/ 1890629 h 2150585"/>
                <a:gd name="connsiteX29" fmla="*/ 37465 w 1235456"/>
                <a:gd name="connsiteY29" fmla="*/ 1849367 h 2150585"/>
                <a:gd name="connsiteX30" fmla="*/ 19368 w 1235456"/>
                <a:gd name="connsiteY30" fmla="*/ 1806517 h 2150585"/>
                <a:gd name="connsiteX31" fmla="*/ 6985 w 1235456"/>
                <a:gd name="connsiteY31" fmla="*/ 1761762 h 2150585"/>
                <a:gd name="connsiteX32" fmla="*/ 635 w 1235456"/>
                <a:gd name="connsiteY32" fmla="*/ 1715738 h 2150585"/>
                <a:gd name="connsiteX33" fmla="*/ 0 w 1235456"/>
                <a:gd name="connsiteY33" fmla="*/ 1692250 h 2150585"/>
                <a:gd name="connsiteX34" fmla="*/ 318 w 1235456"/>
                <a:gd name="connsiteY34" fmla="*/ 1646861 h 2150585"/>
                <a:gd name="connsiteX35" fmla="*/ 3175 w 1235456"/>
                <a:gd name="connsiteY35" fmla="*/ 1557353 h 2150585"/>
                <a:gd name="connsiteX36" fmla="*/ 9208 w 1235456"/>
                <a:gd name="connsiteY36" fmla="*/ 1469748 h 2150585"/>
                <a:gd name="connsiteX37" fmla="*/ 18098 w 1235456"/>
                <a:gd name="connsiteY37" fmla="*/ 1383731 h 2150585"/>
                <a:gd name="connsiteX38" fmla="*/ 29528 w 1235456"/>
                <a:gd name="connsiteY38" fmla="*/ 1299619 h 2150585"/>
                <a:gd name="connsiteX39" fmla="*/ 44133 w 1235456"/>
                <a:gd name="connsiteY39" fmla="*/ 1217093 h 2150585"/>
                <a:gd name="connsiteX40" fmla="*/ 61595 w 1235456"/>
                <a:gd name="connsiteY40" fmla="*/ 1136789 h 2150585"/>
                <a:gd name="connsiteX41" fmla="*/ 80963 w 1235456"/>
                <a:gd name="connsiteY41" fmla="*/ 1058390 h 2150585"/>
                <a:gd name="connsiteX42" fmla="*/ 103823 w 1235456"/>
                <a:gd name="connsiteY42" fmla="*/ 982212 h 2150585"/>
                <a:gd name="connsiteX43" fmla="*/ 128905 w 1235456"/>
                <a:gd name="connsiteY43" fmla="*/ 908257 h 2150585"/>
                <a:gd name="connsiteX44" fmla="*/ 156210 w 1235456"/>
                <a:gd name="connsiteY44" fmla="*/ 836523 h 2150585"/>
                <a:gd name="connsiteX45" fmla="*/ 186055 w 1235456"/>
                <a:gd name="connsiteY45" fmla="*/ 767328 h 2150585"/>
                <a:gd name="connsiteX46" fmla="*/ 218123 w 1235456"/>
                <a:gd name="connsiteY46" fmla="*/ 700038 h 2150585"/>
                <a:gd name="connsiteX47" fmla="*/ 253048 w 1235456"/>
                <a:gd name="connsiteY47" fmla="*/ 635604 h 2150585"/>
                <a:gd name="connsiteX48" fmla="*/ 289560 w 1235456"/>
                <a:gd name="connsiteY48" fmla="*/ 574028 h 2150585"/>
                <a:gd name="connsiteX49" fmla="*/ 328613 w 1235456"/>
                <a:gd name="connsiteY49" fmla="*/ 514990 h 2150585"/>
                <a:gd name="connsiteX50" fmla="*/ 369570 w 1235456"/>
                <a:gd name="connsiteY50" fmla="*/ 458492 h 2150585"/>
                <a:gd name="connsiteX51" fmla="*/ 412750 w 1235456"/>
                <a:gd name="connsiteY51" fmla="*/ 404850 h 2150585"/>
                <a:gd name="connsiteX52" fmla="*/ 457835 w 1235456"/>
                <a:gd name="connsiteY52" fmla="*/ 354382 h 2150585"/>
                <a:gd name="connsiteX53" fmla="*/ 504825 w 1235456"/>
                <a:gd name="connsiteY53" fmla="*/ 306772 h 2150585"/>
                <a:gd name="connsiteX54" fmla="*/ 554038 w 1235456"/>
                <a:gd name="connsiteY54" fmla="*/ 262335 h 2150585"/>
                <a:gd name="connsiteX55" fmla="*/ 604838 w 1235456"/>
                <a:gd name="connsiteY55" fmla="*/ 221072 h 2150585"/>
                <a:gd name="connsiteX56" fmla="*/ 657543 w 1235456"/>
                <a:gd name="connsiteY56" fmla="*/ 182983 h 2150585"/>
                <a:gd name="connsiteX57" fmla="*/ 711835 w 1235456"/>
                <a:gd name="connsiteY57" fmla="*/ 148386 h 2150585"/>
                <a:gd name="connsiteX58" fmla="*/ 767715 w 1235456"/>
                <a:gd name="connsiteY58" fmla="*/ 117280 h 2150585"/>
                <a:gd name="connsiteX59" fmla="*/ 825183 w 1235456"/>
                <a:gd name="connsiteY59" fmla="*/ 89348 h 2150585"/>
                <a:gd name="connsiteX60" fmla="*/ 884238 w 1235456"/>
                <a:gd name="connsiteY60" fmla="*/ 65225 h 2150585"/>
                <a:gd name="connsiteX61" fmla="*/ 944880 w 1235456"/>
                <a:gd name="connsiteY61" fmla="*/ 44594 h 2150585"/>
                <a:gd name="connsiteX62" fmla="*/ 1007110 w 1235456"/>
                <a:gd name="connsiteY62" fmla="*/ 27771 h 2150585"/>
                <a:gd name="connsiteX63" fmla="*/ 1069975 w 1235456"/>
                <a:gd name="connsiteY63" fmla="*/ 14758 h 2150585"/>
                <a:gd name="connsiteX64" fmla="*/ 1134745 w 1235456"/>
                <a:gd name="connsiteY64" fmla="*/ 5870 h 2150585"/>
                <a:gd name="connsiteX65" fmla="*/ 1200785 w 1235456"/>
                <a:gd name="connsiteY65" fmla="*/ 792 h 2150585"/>
                <a:gd name="connsiteX66" fmla="*/ 1234123 w 1235456"/>
                <a:gd name="connsiteY66" fmla="*/ 157 h 21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235456" h="2150585">
                  <a:moveTo>
                    <a:pt x="1235456" y="0"/>
                  </a:moveTo>
                  <a:lnTo>
                    <a:pt x="1235456" y="1769566"/>
                  </a:lnTo>
                  <a:lnTo>
                    <a:pt x="1225233" y="1806517"/>
                  </a:lnTo>
                  <a:lnTo>
                    <a:pt x="1206818" y="1849367"/>
                  </a:lnTo>
                  <a:lnTo>
                    <a:pt x="1183323" y="1890629"/>
                  </a:lnTo>
                  <a:lnTo>
                    <a:pt x="1154430" y="1929670"/>
                  </a:lnTo>
                  <a:lnTo>
                    <a:pt x="1120775" y="1966172"/>
                  </a:lnTo>
                  <a:lnTo>
                    <a:pt x="1082675" y="2000452"/>
                  </a:lnTo>
                  <a:lnTo>
                    <a:pt x="1040448" y="2031240"/>
                  </a:lnTo>
                  <a:lnTo>
                    <a:pt x="994728" y="2059172"/>
                  </a:lnTo>
                  <a:lnTo>
                    <a:pt x="944880" y="2083930"/>
                  </a:lnTo>
                  <a:lnTo>
                    <a:pt x="891858" y="2105196"/>
                  </a:lnTo>
                  <a:lnTo>
                    <a:pt x="836295" y="2122653"/>
                  </a:lnTo>
                  <a:lnTo>
                    <a:pt x="777558" y="2135984"/>
                  </a:lnTo>
                  <a:lnTo>
                    <a:pt x="716915" y="2145507"/>
                  </a:lnTo>
                  <a:lnTo>
                    <a:pt x="654050" y="2149950"/>
                  </a:lnTo>
                  <a:lnTo>
                    <a:pt x="622300" y="2150585"/>
                  </a:lnTo>
                  <a:lnTo>
                    <a:pt x="590233" y="2149950"/>
                  </a:lnTo>
                  <a:lnTo>
                    <a:pt x="527685" y="2145507"/>
                  </a:lnTo>
                  <a:lnTo>
                    <a:pt x="467043" y="2135984"/>
                  </a:lnTo>
                  <a:lnTo>
                    <a:pt x="408305" y="2122653"/>
                  </a:lnTo>
                  <a:lnTo>
                    <a:pt x="352743" y="2105196"/>
                  </a:lnTo>
                  <a:lnTo>
                    <a:pt x="299403" y="2083930"/>
                  </a:lnTo>
                  <a:lnTo>
                    <a:pt x="250190" y="2059172"/>
                  </a:lnTo>
                  <a:lnTo>
                    <a:pt x="203835" y="2031240"/>
                  </a:lnTo>
                  <a:lnTo>
                    <a:pt x="161608" y="2000452"/>
                  </a:lnTo>
                  <a:lnTo>
                    <a:pt x="123508" y="1966172"/>
                  </a:lnTo>
                  <a:lnTo>
                    <a:pt x="90170" y="1929670"/>
                  </a:lnTo>
                  <a:lnTo>
                    <a:pt x="61278" y="1890629"/>
                  </a:lnTo>
                  <a:lnTo>
                    <a:pt x="37465" y="1849367"/>
                  </a:lnTo>
                  <a:lnTo>
                    <a:pt x="19368" y="1806517"/>
                  </a:lnTo>
                  <a:lnTo>
                    <a:pt x="6985" y="1761762"/>
                  </a:lnTo>
                  <a:lnTo>
                    <a:pt x="635" y="1715738"/>
                  </a:lnTo>
                  <a:lnTo>
                    <a:pt x="0" y="1692250"/>
                  </a:lnTo>
                  <a:lnTo>
                    <a:pt x="318" y="1646861"/>
                  </a:lnTo>
                  <a:lnTo>
                    <a:pt x="3175" y="1557353"/>
                  </a:lnTo>
                  <a:lnTo>
                    <a:pt x="9208" y="1469748"/>
                  </a:lnTo>
                  <a:lnTo>
                    <a:pt x="18098" y="1383731"/>
                  </a:lnTo>
                  <a:lnTo>
                    <a:pt x="29528" y="1299619"/>
                  </a:lnTo>
                  <a:lnTo>
                    <a:pt x="44133" y="1217093"/>
                  </a:lnTo>
                  <a:lnTo>
                    <a:pt x="61595" y="1136789"/>
                  </a:lnTo>
                  <a:lnTo>
                    <a:pt x="80963" y="1058390"/>
                  </a:lnTo>
                  <a:lnTo>
                    <a:pt x="103823" y="982212"/>
                  </a:lnTo>
                  <a:lnTo>
                    <a:pt x="128905" y="908257"/>
                  </a:lnTo>
                  <a:lnTo>
                    <a:pt x="156210" y="836523"/>
                  </a:lnTo>
                  <a:lnTo>
                    <a:pt x="186055" y="767328"/>
                  </a:lnTo>
                  <a:lnTo>
                    <a:pt x="218123" y="700038"/>
                  </a:lnTo>
                  <a:lnTo>
                    <a:pt x="253048" y="635604"/>
                  </a:lnTo>
                  <a:lnTo>
                    <a:pt x="289560" y="574028"/>
                  </a:lnTo>
                  <a:lnTo>
                    <a:pt x="328613" y="514990"/>
                  </a:lnTo>
                  <a:lnTo>
                    <a:pt x="369570" y="458492"/>
                  </a:lnTo>
                  <a:lnTo>
                    <a:pt x="412750" y="404850"/>
                  </a:lnTo>
                  <a:lnTo>
                    <a:pt x="457835" y="354382"/>
                  </a:lnTo>
                  <a:lnTo>
                    <a:pt x="504825" y="306772"/>
                  </a:lnTo>
                  <a:lnTo>
                    <a:pt x="554038" y="262335"/>
                  </a:lnTo>
                  <a:lnTo>
                    <a:pt x="604838" y="221072"/>
                  </a:lnTo>
                  <a:lnTo>
                    <a:pt x="657543" y="182983"/>
                  </a:lnTo>
                  <a:lnTo>
                    <a:pt x="711835" y="148386"/>
                  </a:lnTo>
                  <a:lnTo>
                    <a:pt x="767715" y="117280"/>
                  </a:lnTo>
                  <a:lnTo>
                    <a:pt x="825183" y="89348"/>
                  </a:lnTo>
                  <a:lnTo>
                    <a:pt x="884238" y="65225"/>
                  </a:lnTo>
                  <a:lnTo>
                    <a:pt x="944880" y="44594"/>
                  </a:lnTo>
                  <a:lnTo>
                    <a:pt x="1007110" y="27771"/>
                  </a:lnTo>
                  <a:lnTo>
                    <a:pt x="1069975" y="14758"/>
                  </a:lnTo>
                  <a:lnTo>
                    <a:pt x="1134745" y="5870"/>
                  </a:lnTo>
                  <a:lnTo>
                    <a:pt x="1200785" y="792"/>
                  </a:lnTo>
                  <a:lnTo>
                    <a:pt x="1234123" y="15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600" b="1"/>
            </a:p>
          </p:txBody>
        </p:sp>
        <p:sp>
          <p:nvSpPr>
            <p:cNvPr id="19" name="Freeform 1128">
              <a:extLst>
                <a:ext uri="{FF2B5EF4-FFF2-40B4-BE49-F238E27FC236}">
                  <a16:creationId xmlns:a16="http://schemas.microsoft.com/office/drawing/2014/main" id="{9964FC24-EB2A-4B0B-A9AC-6818794C3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3311" y="2676684"/>
              <a:ext cx="1232124" cy="12321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400" b="1" dirty="0">
                  <a:solidFill>
                    <a:schemeClr val="bg1">
                      <a:lumMod val="50000"/>
                    </a:schemeClr>
                  </a:solidFill>
                </a:rPr>
                <a:t>01</a:t>
              </a:r>
            </a:p>
          </p:txBody>
        </p:sp>
        <p:sp>
          <p:nvSpPr>
            <p:cNvPr id="20" name="Freeform 1131">
              <a:extLst>
                <a:ext uri="{FF2B5EF4-FFF2-40B4-BE49-F238E27FC236}">
                  <a16:creationId xmlns:a16="http://schemas.microsoft.com/office/drawing/2014/main" id="{38120271-3C2A-43CF-8580-1CF089DEA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5858" y="2676684"/>
              <a:ext cx="1232124" cy="12321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400" b="1">
                  <a:solidFill>
                    <a:schemeClr val="bg1">
                      <a:lumMod val="50000"/>
                    </a:schemeClr>
                  </a:solidFill>
                </a:rPr>
                <a:t>02</a:t>
              </a:r>
            </a:p>
          </p:txBody>
        </p:sp>
        <p:sp>
          <p:nvSpPr>
            <p:cNvPr id="21" name="Freeform 1116">
              <a:extLst>
                <a:ext uri="{FF2B5EF4-FFF2-40B4-BE49-F238E27FC236}">
                  <a16:creationId xmlns:a16="http://schemas.microsoft.com/office/drawing/2014/main" id="{4BF8731D-6476-4917-B28A-623EE4DA9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988" y="1299101"/>
              <a:ext cx="3135926" cy="2894208"/>
            </a:xfrm>
            <a:custGeom>
              <a:avLst/>
              <a:gdLst>
                <a:gd name="T0" fmla="*/ 3409 w 7328"/>
                <a:gd name="T1" fmla="*/ 5395 h 6765"/>
                <a:gd name="T2" fmla="*/ 3469 w 7328"/>
                <a:gd name="T3" fmla="*/ 5681 h 6765"/>
                <a:gd name="T4" fmla="*/ 3600 w 7328"/>
                <a:gd name="T5" fmla="*/ 5946 h 6765"/>
                <a:gd name="T6" fmla="*/ 3797 w 7328"/>
                <a:gd name="T7" fmla="*/ 6184 h 6765"/>
                <a:gd name="T8" fmla="*/ 4051 w 7328"/>
                <a:gd name="T9" fmla="*/ 6389 h 6765"/>
                <a:gd name="T10" fmla="*/ 4352 w 7328"/>
                <a:gd name="T11" fmla="*/ 6555 h 6765"/>
                <a:gd name="T12" fmla="*/ 4695 w 7328"/>
                <a:gd name="T13" fmla="*/ 6677 h 6765"/>
                <a:gd name="T14" fmla="*/ 5069 w 7328"/>
                <a:gd name="T15" fmla="*/ 6749 h 6765"/>
                <a:gd name="T16" fmla="*/ 5369 w 7328"/>
                <a:gd name="T17" fmla="*/ 6765 h 6765"/>
                <a:gd name="T18" fmla="*/ 5667 w 7328"/>
                <a:gd name="T19" fmla="*/ 6749 h 6765"/>
                <a:gd name="T20" fmla="*/ 6041 w 7328"/>
                <a:gd name="T21" fmla="*/ 6677 h 6765"/>
                <a:gd name="T22" fmla="*/ 6384 w 7328"/>
                <a:gd name="T23" fmla="*/ 6555 h 6765"/>
                <a:gd name="T24" fmla="*/ 6686 w 7328"/>
                <a:gd name="T25" fmla="*/ 6389 h 6765"/>
                <a:gd name="T26" fmla="*/ 6939 w 7328"/>
                <a:gd name="T27" fmla="*/ 6184 h 6765"/>
                <a:gd name="T28" fmla="*/ 7135 w 7328"/>
                <a:gd name="T29" fmla="*/ 5946 h 6765"/>
                <a:gd name="T30" fmla="*/ 7267 w 7328"/>
                <a:gd name="T31" fmla="*/ 5681 h 6765"/>
                <a:gd name="T32" fmla="*/ 7327 w 7328"/>
                <a:gd name="T33" fmla="*/ 5395 h 6765"/>
                <a:gd name="T34" fmla="*/ 7327 w 7328"/>
                <a:gd name="T35" fmla="*/ 5178 h 6765"/>
                <a:gd name="T36" fmla="*/ 7269 w 7328"/>
                <a:gd name="T37" fmla="*/ 4621 h 6765"/>
                <a:gd name="T38" fmla="*/ 7139 w 7328"/>
                <a:gd name="T39" fmla="*/ 4080 h 6765"/>
                <a:gd name="T40" fmla="*/ 6936 w 7328"/>
                <a:gd name="T41" fmla="*/ 3560 h 6765"/>
                <a:gd name="T42" fmla="*/ 6662 w 7328"/>
                <a:gd name="T43" fmla="*/ 3063 h 6765"/>
                <a:gd name="T44" fmla="*/ 6319 w 7328"/>
                <a:gd name="T45" fmla="*/ 2594 h 6765"/>
                <a:gd name="T46" fmla="*/ 5910 w 7328"/>
                <a:gd name="T47" fmla="*/ 2152 h 6765"/>
                <a:gd name="T48" fmla="*/ 5434 w 7328"/>
                <a:gd name="T49" fmla="*/ 1744 h 6765"/>
                <a:gd name="T50" fmla="*/ 5036 w 7328"/>
                <a:gd name="T51" fmla="*/ 1461 h 6765"/>
                <a:gd name="T52" fmla="*/ 4654 w 7328"/>
                <a:gd name="T53" fmla="*/ 1226 h 6765"/>
                <a:gd name="T54" fmla="*/ 4108 w 7328"/>
                <a:gd name="T55" fmla="*/ 944 h 6765"/>
                <a:gd name="T56" fmla="*/ 3527 w 7328"/>
                <a:gd name="T57" fmla="*/ 697 h 6765"/>
                <a:gd name="T58" fmla="*/ 2911 w 7328"/>
                <a:gd name="T59" fmla="*/ 484 h 6765"/>
                <a:gd name="T60" fmla="*/ 2266 w 7328"/>
                <a:gd name="T61" fmla="*/ 309 h 6765"/>
                <a:gd name="T62" fmla="*/ 1594 w 7328"/>
                <a:gd name="T63" fmla="*/ 171 h 6765"/>
                <a:gd name="T64" fmla="*/ 897 w 7328"/>
                <a:gd name="T65" fmla="*/ 71 h 6765"/>
                <a:gd name="T66" fmla="*/ 181 w 7328"/>
                <a:gd name="T67" fmla="*/ 9 h 6765"/>
                <a:gd name="T68" fmla="*/ 81 w 7328"/>
                <a:gd name="T69" fmla="*/ 15 h 6765"/>
                <a:gd name="T70" fmla="*/ 402 w 7328"/>
                <a:gd name="T71" fmla="*/ 96 h 6765"/>
                <a:gd name="T72" fmla="*/ 713 w 7328"/>
                <a:gd name="T73" fmla="*/ 210 h 6765"/>
                <a:gd name="T74" fmla="*/ 1015 w 7328"/>
                <a:gd name="T75" fmla="*/ 354 h 6765"/>
                <a:gd name="T76" fmla="*/ 1304 w 7328"/>
                <a:gd name="T77" fmla="*/ 528 h 6765"/>
                <a:gd name="T78" fmla="*/ 1581 w 7328"/>
                <a:gd name="T79" fmla="*/ 734 h 6765"/>
                <a:gd name="T80" fmla="*/ 1842 w 7328"/>
                <a:gd name="T81" fmla="*/ 968 h 6765"/>
                <a:gd name="T82" fmla="*/ 2088 w 7328"/>
                <a:gd name="T83" fmla="*/ 1231 h 6765"/>
                <a:gd name="T84" fmla="*/ 2262 w 7328"/>
                <a:gd name="T85" fmla="*/ 1445 h 6765"/>
                <a:gd name="T86" fmla="*/ 2458 w 7328"/>
                <a:gd name="T87" fmla="*/ 1724 h 6765"/>
                <a:gd name="T88" fmla="*/ 2691 w 7328"/>
                <a:gd name="T89" fmla="*/ 2123 h 6765"/>
                <a:gd name="T90" fmla="*/ 2893 w 7328"/>
                <a:gd name="T91" fmla="*/ 2554 h 6765"/>
                <a:gd name="T92" fmla="*/ 3064 w 7328"/>
                <a:gd name="T93" fmla="*/ 3013 h 6765"/>
                <a:gd name="T94" fmla="*/ 3138 w 7328"/>
                <a:gd name="T95" fmla="*/ 3259 h 6765"/>
                <a:gd name="T96" fmla="*/ 3262 w 7328"/>
                <a:gd name="T97" fmla="*/ 3779 h 6765"/>
                <a:gd name="T98" fmla="*/ 3349 w 7328"/>
                <a:gd name="T99" fmla="*/ 4323 h 6765"/>
                <a:gd name="T100" fmla="*/ 3397 w 7328"/>
                <a:gd name="T101" fmla="*/ 4885 h 6765"/>
                <a:gd name="T102" fmla="*/ 3408 w 7328"/>
                <a:gd name="T103" fmla="*/ 5321 h 6765"/>
                <a:gd name="T104" fmla="*/ 3408 w 7328"/>
                <a:gd name="T105" fmla="*/ 5321 h 6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28" h="6765">
                  <a:moveTo>
                    <a:pt x="3408" y="5321"/>
                  </a:moveTo>
                  <a:lnTo>
                    <a:pt x="3409" y="5395"/>
                  </a:lnTo>
                  <a:lnTo>
                    <a:pt x="3430" y="5540"/>
                  </a:lnTo>
                  <a:lnTo>
                    <a:pt x="3469" y="5681"/>
                  </a:lnTo>
                  <a:lnTo>
                    <a:pt x="3527" y="5816"/>
                  </a:lnTo>
                  <a:lnTo>
                    <a:pt x="3600" y="5946"/>
                  </a:lnTo>
                  <a:lnTo>
                    <a:pt x="3691" y="6069"/>
                  </a:lnTo>
                  <a:lnTo>
                    <a:pt x="3797" y="6184"/>
                  </a:lnTo>
                  <a:lnTo>
                    <a:pt x="3917" y="6292"/>
                  </a:lnTo>
                  <a:lnTo>
                    <a:pt x="4051" y="6389"/>
                  </a:lnTo>
                  <a:lnTo>
                    <a:pt x="4196" y="6477"/>
                  </a:lnTo>
                  <a:lnTo>
                    <a:pt x="4352" y="6555"/>
                  </a:lnTo>
                  <a:lnTo>
                    <a:pt x="4519" y="6622"/>
                  </a:lnTo>
                  <a:lnTo>
                    <a:pt x="4695" y="6677"/>
                  </a:lnTo>
                  <a:lnTo>
                    <a:pt x="4878" y="6719"/>
                  </a:lnTo>
                  <a:lnTo>
                    <a:pt x="5069" y="6749"/>
                  </a:lnTo>
                  <a:lnTo>
                    <a:pt x="5267" y="6763"/>
                  </a:lnTo>
                  <a:lnTo>
                    <a:pt x="5369" y="6765"/>
                  </a:lnTo>
                  <a:lnTo>
                    <a:pt x="5469" y="6763"/>
                  </a:lnTo>
                  <a:lnTo>
                    <a:pt x="5667" y="6749"/>
                  </a:lnTo>
                  <a:lnTo>
                    <a:pt x="5858" y="6719"/>
                  </a:lnTo>
                  <a:lnTo>
                    <a:pt x="6041" y="6677"/>
                  </a:lnTo>
                  <a:lnTo>
                    <a:pt x="6217" y="6622"/>
                  </a:lnTo>
                  <a:lnTo>
                    <a:pt x="6384" y="6555"/>
                  </a:lnTo>
                  <a:lnTo>
                    <a:pt x="6540" y="6477"/>
                  </a:lnTo>
                  <a:lnTo>
                    <a:pt x="6686" y="6389"/>
                  </a:lnTo>
                  <a:lnTo>
                    <a:pt x="6819" y="6292"/>
                  </a:lnTo>
                  <a:lnTo>
                    <a:pt x="6939" y="6184"/>
                  </a:lnTo>
                  <a:lnTo>
                    <a:pt x="7045" y="6069"/>
                  </a:lnTo>
                  <a:lnTo>
                    <a:pt x="7135" y="5946"/>
                  </a:lnTo>
                  <a:lnTo>
                    <a:pt x="7210" y="5816"/>
                  </a:lnTo>
                  <a:lnTo>
                    <a:pt x="7267" y="5681"/>
                  </a:lnTo>
                  <a:lnTo>
                    <a:pt x="7306" y="5540"/>
                  </a:lnTo>
                  <a:lnTo>
                    <a:pt x="7327" y="5395"/>
                  </a:lnTo>
                  <a:lnTo>
                    <a:pt x="7328" y="5321"/>
                  </a:lnTo>
                  <a:lnTo>
                    <a:pt x="7327" y="5178"/>
                  </a:lnTo>
                  <a:lnTo>
                    <a:pt x="7307" y="4897"/>
                  </a:lnTo>
                  <a:lnTo>
                    <a:pt x="7269" y="4621"/>
                  </a:lnTo>
                  <a:lnTo>
                    <a:pt x="7213" y="4348"/>
                  </a:lnTo>
                  <a:lnTo>
                    <a:pt x="7139" y="4080"/>
                  </a:lnTo>
                  <a:lnTo>
                    <a:pt x="7046" y="3817"/>
                  </a:lnTo>
                  <a:lnTo>
                    <a:pt x="6936" y="3560"/>
                  </a:lnTo>
                  <a:lnTo>
                    <a:pt x="6807" y="3309"/>
                  </a:lnTo>
                  <a:lnTo>
                    <a:pt x="6662" y="3063"/>
                  </a:lnTo>
                  <a:lnTo>
                    <a:pt x="6499" y="2825"/>
                  </a:lnTo>
                  <a:lnTo>
                    <a:pt x="6319" y="2594"/>
                  </a:lnTo>
                  <a:lnTo>
                    <a:pt x="6122" y="2369"/>
                  </a:lnTo>
                  <a:lnTo>
                    <a:pt x="5910" y="2152"/>
                  </a:lnTo>
                  <a:lnTo>
                    <a:pt x="5680" y="1943"/>
                  </a:lnTo>
                  <a:lnTo>
                    <a:pt x="5434" y="1744"/>
                  </a:lnTo>
                  <a:lnTo>
                    <a:pt x="5173" y="1552"/>
                  </a:lnTo>
                  <a:lnTo>
                    <a:pt x="5036" y="1461"/>
                  </a:lnTo>
                  <a:lnTo>
                    <a:pt x="4911" y="1381"/>
                  </a:lnTo>
                  <a:lnTo>
                    <a:pt x="4654" y="1226"/>
                  </a:lnTo>
                  <a:lnTo>
                    <a:pt x="4386" y="1081"/>
                  </a:lnTo>
                  <a:lnTo>
                    <a:pt x="4108" y="944"/>
                  </a:lnTo>
                  <a:lnTo>
                    <a:pt x="3822" y="816"/>
                  </a:lnTo>
                  <a:lnTo>
                    <a:pt x="3527" y="697"/>
                  </a:lnTo>
                  <a:lnTo>
                    <a:pt x="3222" y="586"/>
                  </a:lnTo>
                  <a:lnTo>
                    <a:pt x="2911" y="484"/>
                  </a:lnTo>
                  <a:lnTo>
                    <a:pt x="2592" y="392"/>
                  </a:lnTo>
                  <a:lnTo>
                    <a:pt x="2266" y="309"/>
                  </a:lnTo>
                  <a:lnTo>
                    <a:pt x="1933" y="235"/>
                  </a:lnTo>
                  <a:lnTo>
                    <a:pt x="1594" y="171"/>
                  </a:lnTo>
                  <a:lnTo>
                    <a:pt x="1248" y="116"/>
                  </a:lnTo>
                  <a:lnTo>
                    <a:pt x="897" y="71"/>
                  </a:lnTo>
                  <a:lnTo>
                    <a:pt x="542" y="35"/>
                  </a:lnTo>
                  <a:lnTo>
                    <a:pt x="181" y="9"/>
                  </a:lnTo>
                  <a:lnTo>
                    <a:pt x="0" y="0"/>
                  </a:lnTo>
                  <a:lnTo>
                    <a:pt x="81" y="15"/>
                  </a:lnTo>
                  <a:lnTo>
                    <a:pt x="243" y="52"/>
                  </a:lnTo>
                  <a:lnTo>
                    <a:pt x="402" y="96"/>
                  </a:lnTo>
                  <a:lnTo>
                    <a:pt x="559" y="149"/>
                  </a:lnTo>
                  <a:lnTo>
                    <a:pt x="713" y="210"/>
                  </a:lnTo>
                  <a:lnTo>
                    <a:pt x="866" y="278"/>
                  </a:lnTo>
                  <a:lnTo>
                    <a:pt x="1015" y="354"/>
                  </a:lnTo>
                  <a:lnTo>
                    <a:pt x="1161" y="438"/>
                  </a:lnTo>
                  <a:lnTo>
                    <a:pt x="1304" y="528"/>
                  </a:lnTo>
                  <a:lnTo>
                    <a:pt x="1444" y="628"/>
                  </a:lnTo>
                  <a:lnTo>
                    <a:pt x="1581" y="734"/>
                  </a:lnTo>
                  <a:lnTo>
                    <a:pt x="1714" y="847"/>
                  </a:lnTo>
                  <a:lnTo>
                    <a:pt x="1842" y="968"/>
                  </a:lnTo>
                  <a:lnTo>
                    <a:pt x="1967" y="1096"/>
                  </a:lnTo>
                  <a:lnTo>
                    <a:pt x="2088" y="1231"/>
                  </a:lnTo>
                  <a:lnTo>
                    <a:pt x="2206" y="1372"/>
                  </a:lnTo>
                  <a:lnTo>
                    <a:pt x="2262" y="1445"/>
                  </a:lnTo>
                  <a:lnTo>
                    <a:pt x="2329" y="1536"/>
                  </a:lnTo>
                  <a:lnTo>
                    <a:pt x="2458" y="1724"/>
                  </a:lnTo>
                  <a:lnTo>
                    <a:pt x="2578" y="1920"/>
                  </a:lnTo>
                  <a:lnTo>
                    <a:pt x="2691" y="2123"/>
                  </a:lnTo>
                  <a:lnTo>
                    <a:pt x="2796" y="2334"/>
                  </a:lnTo>
                  <a:lnTo>
                    <a:pt x="2893" y="2554"/>
                  </a:lnTo>
                  <a:lnTo>
                    <a:pt x="2983" y="2779"/>
                  </a:lnTo>
                  <a:lnTo>
                    <a:pt x="3064" y="3013"/>
                  </a:lnTo>
                  <a:lnTo>
                    <a:pt x="3100" y="3132"/>
                  </a:lnTo>
                  <a:lnTo>
                    <a:pt x="3138" y="3259"/>
                  </a:lnTo>
                  <a:lnTo>
                    <a:pt x="3205" y="3516"/>
                  </a:lnTo>
                  <a:lnTo>
                    <a:pt x="3262" y="3779"/>
                  </a:lnTo>
                  <a:lnTo>
                    <a:pt x="3311" y="4048"/>
                  </a:lnTo>
                  <a:lnTo>
                    <a:pt x="3349" y="4323"/>
                  </a:lnTo>
                  <a:lnTo>
                    <a:pt x="3378" y="4601"/>
                  </a:lnTo>
                  <a:lnTo>
                    <a:pt x="3397" y="4885"/>
                  </a:lnTo>
                  <a:lnTo>
                    <a:pt x="3407" y="5175"/>
                  </a:lnTo>
                  <a:lnTo>
                    <a:pt x="3408" y="5321"/>
                  </a:lnTo>
                  <a:lnTo>
                    <a:pt x="3408" y="5321"/>
                  </a:lnTo>
                  <a:lnTo>
                    <a:pt x="3408" y="532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6538B2-FDD0-4A82-8B0E-A12D196FB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839" y="1294823"/>
              <a:ext cx="1677057" cy="2898486"/>
            </a:xfrm>
            <a:custGeom>
              <a:avLst/>
              <a:gdLst>
                <a:gd name="connsiteX0" fmla="*/ 0 w 1244600"/>
                <a:gd name="connsiteY0" fmla="*/ 0 h 2151063"/>
                <a:gd name="connsiteX1" fmla="*/ 5080 w 1244600"/>
                <a:gd name="connsiteY1" fmla="*/ 0 h 2151063"/>
                <a:gd name="connsiteX2" fmla="*/ 10478 w 1244600"/>
                <a:gd name="connsiteY2" fmla="*/ 635 h 2151063"/>
                <a:gd name="connsiteX3" fmla="*/ 43815 w 1244600"/>
                <a:gd name="connsiteY3" fmla="*/ 1270 h 2151063"/>
                <a:gd name="connsiteX4" fmla="*/ 109538 w 1244600"/>
                <a:gd name="connsiteY4" fmla="*/ 6348 h 2151063"/>
                <a:gd name="connsiteX5" fmla="*/ 174308 w 1244600"/>
                <a:gd name="connsiteY5" fmla="*/ 15236 h 2151063"/>
                <a:gd name="connsiteX6" fmla="*/ 237490 w 1244600"/>
                <a:gd name="connsiteY6" fmla="*/ 28249 h 2151063"/>
                <a:gd name="connsiteX7" fmla="*/ 299720 w 1244600"/>
                <a:gd name="connsiteY7" fmla="*/ 45072 h 2151063"/>
                <a:gd name="connsiteX8" fmla="*/ 360363 w 1244600"/>
                <a:gd name="connsiteY8" fmla="*/ 65703 h 2151063"/>
                <a:gd name="connsiteX9" fmla="*/ 419418 w 1244600"/>
                <a:gd name="connsiteY9" fmla="*/ 89826 h 2151063"/>
                <a:gd name="connsiteX10" fmla="*/ 476885 w 1244600"/>
                <a:gd name="connsiteY10" fmla="*/ 117758 h 2151063"/>
                <a:gd name="connsiteX11" fmla="*/ 532765 w 1244600"/>
                <a:gd name="connsiteY11" fmla="*/ 148864 h 2151063"/>
                <a:gd name="connsiteX12" fmla="*/ 587058 w 1244600"/>
                <a:gd name="connsiteY12" fmla="*/ 183461 h 2151063"/>
                <a:gd name="connsiteX13" fmla="*/ 639763 w 1244600"/>
                <a:gd name="connsiteY13" fmla="*/ 221550 h 2151063"/>
                <a:gd name="connsiteX14" fmla="*/ 690563 w 1244600"/>
                <a:gd name="connsiteY14" fmla="*/ 262813 h 2151063"/>
                <a:gd name="connsiteX15" fmla="*/ 739458 w 1244600"/>
                <a:gd name="connsiteY15" fmla="*/ 307250 h 2151063"/>
                <a:gd name="connsiteX16" fmla="*/ 786448 w 1244600"/>
                <a:gd name="connsiteY16" fmla="*/ 354860 h 2151063"/>
                <a:gd name="connsiteX17" fmla="*/ 831850 w 1244600"/>
                <a:gd name="connsiteY17" fmla="*/ 405328 h 2151063"/>
                <a:gd name="connsiteX18" fmla="*/ 875030 w 1244600"/>
                <a:gd name="connsiteY18" fmla="*/ 458970 h 2151063"/>
                <a:gd name="connsiteX19" fmla="*/ 916305 w 1244600"/>
                <a:gd name="connsiteY19" fmla="*/ 515468 h 2151063"/>
                <a:gd name="connsiteX20" fmla="*/ 955040 w 1244600"/>
                <a:gd name="connsiteY20" fmla="*/ 574506 h 2151063"/>
                <a:gd name="connsiteX21" fmla="*/ 991870 w 1244600"/>
                <a:gd name="connsiteY21" fmla="*/ 636082 h 2151063"/>
                <a:gd name="connsiteX22" fmla="*/ 1026160 w 1244600"/>
                <a:gd name="connsiteY22" fmla="*/ 700516 h 2151063"/>
                <a:gd name="connsiteX23" fmla="*/ 1058545 w 1244600"/>
                <a:gd name="connsiteY23" fmla="*/ 767806 h 2151063"/>
                <a:gd name="connsiteX24" fmla="*/ 1088390 w 1244600"/>
                <a:gd name="connsiteY24" fmla="*/ 837001 h 2151063"/>
                <a:gd name="connsiteX25" fmla="*/ 1115695 w 1244600"/>
                <a:gd name="connsiteY25" fmla="*/ 908735 h 2151063"/>
                <a:gd name="connsiteX26" fmla="*/ 1140778 w 1244600"/>
                <a:gd name="connsiteY26" fmla="*/ 982690 h 2151063"/>
                <a:gd name="connsiteX27" fmla="*/ 1163320 w 1244600"/>
                <a:gd name="connsiteY27" fmla="*/ 1058868 h 2151063"/>
                <a:gd name="connsiteX28" fmla="*/ 1183323 w 1244600"/>
                <a:gd name="connsiteY28" fmla="*/ 1137267 h 2151063"/>
                <a:gd name="connsiteX29" fmla="*/ 1200468 w 1244600"/>
                <a:gd name="connsiteY29" fmla="*/ 1217571 h 2151063"/>
                <a:gd name="connsiteX30" fmla="*/ 1214755 w 1244600"/>
                <a:gd name="connsiteY30" fmla="*/ 1300097 h 2151063"/>
                <a:gd name="connsiteX31" fmla="*/ 1226503 w 1244600"/>
                <a:gd name="connsiteY31" fmla="*/ 1384209 h 2151063"/>
                <a:gd name="connsiteX32" fmla="*/ 1235393 w 1244600"/>
                <a:gd name="connsiteY32" fmla="*/ 1470226 h 2151063"/>
                <a:gd name="connsiteX33" fmla="*/ 1241425 w 1244600"/>
                <a:gd name="connsiteY33" fmla="*/ 1557831 h 2151063"/>
                <a:gd name="connsiteX34" fmla="*/ 1244283 w 1244600"/>
                <a:gd name="connsiteY34" fmla="*/ 1647339 h 2151063"/>
                <a:gd name="connsiteX35" fmla="*/ 1244600 w 1244600"/>
                <a:gd name="connsiteY35" fmla="*/ 1692728 h 2151063"/>
                <a:gd name="connsiteX36" fmla="*/ 1243965 w 1244600"/>
                <a:gd name="connsiteY36" fmla="*/ 1716216 h 2151063"/>
                <a:gd name="connsiteX37" fmla="*/ 1237615 w 1244600"/>
                <a:gd name="connsiteY37" fmla="*/ 1762240 h 2151063"/>
                <a:gd name="connsiteX38" fmla="*/ 1225233 w 1244600"/>
                <a:gd name="connsiteY38" fmla="*/ 1806995 h 2151063"/>
                <a:gd name="connsiteX39" fmla="*/ 1207135 w 1244600"/>
                <a:gd name="connsiteY39" fmla="*/ 1849845 h 2151063"/>
                <a:gd name="connsiteX40" fmla="*/ 1183323 w 1244600"/>
                <a:gd name="connsiteY40" fmla="*/ 1891107 h 2151063"/>
                <a:gd name="connsiteX41" fmla="*/ 1154430 w 1244600"/>
                <a:gd name="connsiteY41" fmla="*/ 1930148 h 2151063"/>
                <a:gd name="connsiteX42" fmla="*/ 1120775 w 1244600"/>
                <a:gd name="connsiteY42" fmla="*/ 1966650 h 2151063"/>
                <a:gd name="connsiteX43" fmla="*/ 1082993 w 1244600"/>
                <a:gd name="connsiteY43" fmla="*/ 2000930 h 2151063"/>
                <a:gd name="connsiteX44" fmla="*/ 1040765 w 1244600"/>
                <a:gd name="connsiteY44" fmla="*/ 2031718 h 2151063"/>
                <a:gd name="connsiteX45" fmla="*/ 994728 w 1244600"/>
                <a:gd name="connsiteY45" fmla="*/ 2059650 h 2151063"/>
                <a:gd name="connsiteX46" fmla="*/ 944880 w 1244600"/>
                <a:gd name="connsiteY46" fmla="*/ 2084408 h 2151063"/>
                <a:gd name="connsiteX47" fmla="*/ 891858 w 1244600"/>
                <a:gd name="connsiteY47" fmla="*/ 2105674 h 2151063"/>
                <a:gd name="connsiteX48" fmla="*/ 836295 w 1244600"/>
                <a:gd name="connsiteY48" fmla="*/ 2123131 h 2151063"/>
                <a:gd name="connsiteX49" fmla="*/ 777558 w 1244600"/>
                <a:gd name="connsiteY49" fmla="*/ 2136462 h 2151063"/>
                <a:gd name="connsiteX50" fmla="*/ 716915 w 1244600"/>
                <a:gd name="connsiteY50" fmla="*/ 2145985 h 2151063"/>
                <a:gd name="connsiteX51" fmla="*/ 654685 w 1244600"/>
                <a:gd name="connsiteY51" fmla="*/ 2150428 h 2151063"/>
                <a:gd name="connsiteX52" fmla="*/ 622300 w 1244600"/>
                <a:gd name="connsiteY52" fmla="*/ 2151063 h 2151063"/>
                <a:gd name="connsiteX53" fmla="*/ 590550 w 1244600"/>
                <a:gd name="connsiteY53" fmla="*/ 2150428 h 2151063"/>
                <a:gd name="connsiteX54" fmla="*/ 527685 w 1244600"/>
                <a:gd name="connsiteY54" fmla="*/ 2145985 h 2151063"/>
                <a:gd name="connsiteX55" fmla="*/ 467043 w 1244600"/>
                <a:gd name="connsiteY55" fmla="*/ 2136462 h 2151063"/>
                <a:gd name="connsiteX56" fmla="*/ 408305 w 1244600"/>
                <a:gd name="connsiteY56" fmla="*/ 2123131 h 2151063"/>
                <a:gd name="connsiteX57" fmla="*/ 352743 w 1244600"/>
                <a:gd name="connsiteY57" fmla="*/ 2105674 h 2151063"/>
                <a:gd name="connsiteX58" fmla="*/ 299720 w 1244600"/>
                <a:gd name="connsiteY58" fmla="*/ 2084408 h 2151063"/>
                <a:gd name="connsiteX59" fmla="*/ 250190 w 1244600"/>
                <a:gd name="connsiteY59" fmla="*/ 2059650 h 2151063"/>
                <a:gd name="connsiteX60" fmla="*/ 203835 w 1244600"/>
                <a:gd name="connsiteY60" fmla="*/ 2031718 h 2151063"/>
                <a:gd name="connsiteX61" fmla="*/ 161925 w 1244600"/>
                <a:gd name="connsiteY61" fmla="*/ 2000930 h 2151063"/>
                <a:gd name="connsiteX62" fmla="*/ 123825 w 1244600"/>
                <a:gd name="connsiteY62" fmla="*/ 1966650 h 2151063"/>
                <a:gd name="connsiteX63" fmla="*/ 90170 w 1244600"/>
                <a:gd name="connsiteY63" fmla="*/ 1930148 h 2151063"/>
                <a:gd name="connsiteX64" fmla="*/ 61278 w 1244600"/>
                <a:gd name="connsiteY64" fmla="*/ 1891107 h 2151063"/>
                <a:gd name="connsiteX65" fmla="*/ 37783 w 1244600"/>
                <a:gd name="connsiteY65" fmla="*/ 1849845 h 2151063"/>
                <a:gd name="connsiteX66" fmla="*/ 19368 w 1244600"/>
                <a:gd name="connsiteY66" fmla="*/ 1806995 h 2151063"/>
                <a:gd name="connsiteX67" fmla="*/ 6668 w 1244600"/>
                <a:gd name="connsiteY67" fmla="*/ 1762240 h 2151063"/>
                <a:gd name="connsiteX68" fmla="*/ 635 w 1244600"/>
                <a:gd name="connsiteY68" fmla="*/ 1716216 h 2151063"/>
                <a:gd name="connsiteX69" fmla="*/ 0 w 1244600"/>
                <a:gd name="connsiteY69" fmla="*/ 1692728 h 215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244600" h="2151063">
                  <a:moveTo>
                    <a:pt x="0" y="0"/>
                  </a:moveTo>
                  <a:lnTo>
                    <a:pt x="5080" y="0"/>
                  </a:lnTo>
                  <a:lnTo>
                    <a:pt x="10478" y="635"/>
                  </a:lnTo>
                  <a:lnTo>
                    <a:pt x="43815" y="1270"/>
                  </a:lnTo>
                  <a:lnTo>
                    <a:pt x="109538" y="6348"/>
                  </a:lnTo>
                  <a:lnTo>
                    <a:pt x="174308" y="15236"/>
                  </a:lnTo>
                  <a:lnTo>
                    <a:pt x="237490" y="28249"/>
                  </a:lnTo>
                  <a:lnTo>
                    <a:pt x="299720" y="45072"/>
                  </a:lnTo>
                  <a:lnTo>
                    <a:pt x="360363" y="65703"/>
                  </a:lnTo>
                  <a:lnTo>
                    <a:pt x="419418" y="89826"/>
                  </a:lnTo>
                  <a:lnTo>
                    <a:pt x="476885" y="117758"/>
                  </a:lnTo>
                  <a:lnTo>
                    <a:pt x="532765" y="148864"/>
                  </a:lnTo>
                  <a:lnTo>
                    <a:pt x="587058" y="183461"/>
                  </a:lnTo>
                  <a:lnTo>
                    <a:pt x="639763" y="221550"/>
                  </a:lnTo>
                  <a:lnTo>
                    <a:pt x="690563" y="262813"/>
                  </a:lnTo>
                  <a:lnTo>
                    <a:pt x="739458" y="307250"/>
                  </a:lnTo>
                  <a:lnTo>
                    <a:pt x="786448" y="354860"/>
                  </a:lnTo>
                  <a:lnTo>
                    <a:pt x="831850" y="405328"/>
                  </a:lnTo>
                  <a:lnTo>
                    <a:pt x="875030" y="458970"/>
                  </a:lnTo>
                  <a:lnTo>
                    <a:pt x="916305" y="515468"/>
                  </a:lnTo>
                  <a:lnTo>
                    <a:pt x="955040" y="574506"/>
                  </a:lnTo>
                  <a:lnTo>
                    <a:pt x="991870" y="636082"/>
                  </a:lnTo>
                  <a:lnTo>
                    <a:pt x="1026160" y="700516"/>
                  </a:lnTo>
                  <a:lnTo>
                    <a:pt x="1058545" y="767806"/>
                  </a:lnTo>
                  <a:lnTo>
                    <a:pt x="1088390" y="837001"/>
                  </a:lnTo>
                  <a:lnTo>
                    <a:pt x="1115695" y="908735"/>
                  </a:lnTo>
                  <a:lnTo>
                    <a:pt x="1140778" y="982690"/>
                  </a:lnTo>
                  <a:lnTo>
                    <a:pt x="1163320" y="1058868"/>
                  </a:lnTo>
                  <a:lnTo>
                    <a:pt x="1183323" y="1137267"/>
                  </a:lnTo>
                  <a:lnTo>
                    <a:pt x="1200468" y="1217571"/>
                  </a:lnTo>
                  <a:lnTo>
                    <a:pt x="1214755" y="1300097"/>
                  </a:lnTo>
                  <a:lnTo>
                    <a:pt x="1226503" y="1384209"/>
                  </a:lnTo>
                  <a:lnTo>
                    <a:pt x="1235393" y="1470226"/>
                  </a:lnTo>
                  <a:lnTo>
                    <a:pt x="1241425" y="1557831"/>
                  </a:lnTo>
                  <a:lnTo>
                    <a:pt x="1244283" y="1647339"/>
                  </a:lnTo>
                  <a:lnTo>
                    <a:pt x="1244600" y="1692728"/>
                  </a:lnTo>
                  <a:lnTo>
                    <a:pt x="1243965" y="1716216"/>
                  </a:lnTo>
                  <a:lnTo>
                    <a:pt x="1237615" y="1762240"/>
                  </a:lnTo>
                  <a:lnTo>
                    <a:pt x="1225233" y="1806995"/>
                  </a:lnTo>
                  <a:lnTo>
                    <a:pt x="1207135" y="1849845"/>
                  </a:lnTo>
                  <a:lnTo>
                    <a:pt x="1183323" y="1891107"/>
                  </a:lnTo>
                  <a:lnTo>
                    <a:pt x="1154430" y="1930148"/>
                  </a:lnTo>
                  <a:lnTo>
                    <a:pt x="1120775" y="1966650"/>
                  </a:lnTo>
                  <a:lnTo>
                    <a:pt x="1082993" y="2000930"/>
                  </a:lnTo>
                  <a:lnTo>
                    <a:pt x="1040765" y="2031718"/>
                  </a:lnTo>
                  <a:lnTo>
                    <a:pt x="994728" y="2059650"/>
                  </a:lnTo>
                  <a:lnTo>
                    <a:pt x="944880" y="2084408"/>
                  </a:lnTo>
                  <a:lnTo>
                    <a:pt x="891858" y="2105674"/>
                  </a:lnTo>
                  <a:lnTo>
                    <a:pt x="836295" y="2123131"/>
                  </a:lnTo>
                  <a:lnTo>
                    <a:pt x="777558" y="2136462"/>
                  </a:lnTo>
                  <a:lnTo>
                    <a:pt x="716915" y="2145985"/>
                  </a:lnTo>
                  <a:lnTo>
                    <a:pt x="654685" y="2150428"/>
                  </a:lnTo>
                  <a:lnTo>
                    <a:pt x="622300" y="2151063"/>
                  </a:lnTo>
                  <a:lnTo>
                    <a:pt x="590550" y="2150428"/>
                  </a:lnTo>
                  <a:lnTo>
                    <a:pt x="527685" y="2145985"/>
                  </a:lnTo>
                  <a:lnTo>
                    <a:pt x="467043" y="2136462"/>
                  </a:lnTo>
                  <a:lnTo>
                    <a:pt x="408305" y="2123131"/>
                  </a:lnTo>
                  <a:lnTo>
                    <a:pt x="352743" y="2105674"/>
                  </a:lnTo>
                  <a:lnTo>
                    <a:pt x="299720" y="2084408"/>
                  </a:lnTo>
                  <a:lnTo>
                    <a:pt x="250190" y="2059650"/>
                  </a:lnTo>
                  <a:lnTo>
                    <a:pt x="203835" y="2031718"/>
                  </a:lnTo>
                  <a:lnTo>
                    <a:pt x="161925" y="2000930"/>
                  </a:lnTo>
                  <a:lnTo>
                    <a:pt x="123825" y="1966650"/>
                  </a:lnTo>
                  <a:lnTo>
                    <a:pt x="90170" y="1930148"/>
                  </a:lnTo>
                  <a:lnTo>
                    <a:pt x="61278" y="1891107"/>
                  </a:lnTo>
                  <a:lnTo>
                    <a:pt x="37783" y="1849845"/>
                  </a:lnTo>
                  <a:lnTo>
                    <a:pt x="19368" y="1806995"/>
                  </a:lnTo>
                  <a:lnTo>
                    <a:pt x="6668" y="1762240"/>
                  </a:lnTo>
                  <a:lnTo>
                    <a:pt x="635" y="1716216"/>
                  </a:lnTo>
                  <a:lnTo>
                    <a:pt x="0" y="169272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600" b="1"/>
            </a:p>
          </p:txBody>
        </p:sp>
        <p:sp>
          <p:nvSpPr>
            <p:cNvPr id="23" name="Freeform 1134">
              <a:extLst>
                <a:ext uri="{FF2B5EF4-FFF2-40B4-BE49-F238E27FC236}">
                  <a16:creationId xmlns:a16="http://schemas.microsoft.com/office/drawing/2014/main" id="{5085B485-A766-4A70-AF3D-9B12FEF0F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812" y="2676684"/>
              <a:ext cx="1232124" cy="12321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400" b="1">
                  <a:solidFill>
                    <a:schemeClr val="bg1">
                      <a:lumMod val="50000"/>
                    </a:schemeClr>
                  </a:solidFill>
                </a:rPr>
                <a:t>03</a:t>
              </a:r>
            </a:p>
          </p:txBody>
        </p:sp>
        <p:sp>
          <p:nvSpPr>
            <p:cNvPr id="24" name="Freeform 1137">
              <a:extLst>
                <a:ext uri="{FF2B5EF4-FFF2-40B4-BE49-F238E27FC236}">
                  <a16:creationId xmlns:a16="http://schemas.microsoft.com/office/drawing/2014/main" id="{600B5931-B86A-4108-A626-D56990AA7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0411" y="2676684"/>
              <a:ext cx="1232124" cy="12321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400" b="1">
                  <a:solidFill>
                    <a:schemeClr val="bg1">
                      <a:lumMod val="50000"/>
                    </a:schemeClr>
                  </a:solidFill>
                </a:rPr>
                <a:t>04</a:t>
              </a: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32C2D513-5200-4C75-9712-277B7D5FD3BA}"/>
              </a:ext>
            </a:extLst>
          </p:cNvPr>
          <p:cNvSpPr txBox="1">
            <a:spLocks/>
          </p:cNvSpPr>
          <p:nvPr/>
        </p:nvSpPr>
        <p:spPr>
          <a:xfrm>
            <a:off x="1590184" y="219453"/>
            <a:ext cx="7886700" cy="73905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Helvetica" panose="020B0500000000000000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Collection for Weather Data</a:t>
            </a:r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16D3E4AA-F60C-46D0-AD8D-B68F61D0664A}"/>
              </a:ext>
            </a:extLst>
          </p:cNvPr>
          <p:cNvSpPr>
            <a:spLocks/>
          </p:cNvSpPr>
          <p:nvPr/>
        </p:nvSpPr>
        <p:spPr bwMode="auto">
          <a:xfrm>
            <a:off x="1111554" y="1787141"/>
            <a:ext cx="32147" cy="258366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8 h 4176"/>
              <a:gd name="T4" fmla="*/ 257 w 514"/>
              <a:gd name="T5" fmla="*/ 0 h 4176"/>
              <a:gd name="T6" fmla="*/ 15 w 514"/>
              <a:gd name="T7" fmla="*/ 3078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9" y="3078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1" y="1815"/>
                  <a:pt x="54" y="2347"/>
                  <a:pt x="15" y="3078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Freeform 12">
            <a:extLst>
              <a:ext uri="{FF2B5EF4-FFF2-40B4-BE49-F238E27FC236}">
                <a16:creationId xmlns:a16="http://schemas.microsoft.com/office/drawing/2014/main" id="{30B33511-BBF6-4E96-8D6E-8B36A125D8C5}"/>
              </a:ext>
            </a:extLst>
          </p:cNvPr>
          <p:cNvSpPr>
            <a:spLocks/>
          </p:cNvSpPr>
          <p:nvPr/>
        </p:nvSpPr>
        <p:spPr bwMode="auto">
          <a:xfrm>
            <a:off x="1511604" y="1931207"/>
            <a:ext cx="30956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9" y="3079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2" y="1815"/>
                  <a:pt x="54" y="2347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751FF705-BCAE-4F4A-968C-4A9A6F74BEE2}"/>
              </a:ext>
            </a:extLst>
          </p:cNvPr>
          <p:cNvSpPr>
            <a:spLocks/>
          </p:cNvSpPr>
          <p:nvPr/>
        </p:nvSpPr>
        <p:spPr bwMode="auto">
          <a:xfrm>
            <a:off x="1911654" y="1791903"/>
            <a:ext cx="30956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9" y="3079"/>
                </a:cubicBezTo>
                <a:cubicBezTo>
                  <a:pt x="460" y="2347"/>
                  <a:pt x="353" y="1815"/>
                  <a:pt x="257" y="0"/>
                </a:cubicBezTo>
                <a:cubicBezTo>
                  <a:pt x="162" y="1815"/>
                  <a:pt x="54" y="2347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Freeform 14">
            <a:extLst>
              <a:ext uri="{FF2B5EF4-FFF2-40B4-BE49-F238E27FC236}">
                <a16:creationId xmlns:a16="http://schemas.microsoft.com/office/drawing/2014/main" id="{07136B24-6FEF-4E72-8EE8-5E634109754B}"/>
              </a:ext>
            </a:extLst>
          </p:cNvPr>
          <p:cNvSpPr>
            <a:spLocks/>
          </p:cNvSpPr>
          <p:nvPr/>
        </p:nvSpPr>
        <p:spPr bwMode="auto">
          <a:xfrm>
            <a:off x="2710563" y="1860960"/>
            <a:ext cx="32147" cy="258366"/>
          </a:xfrm>
          <a:custGeom>
            <a:avLst/>
            <a:gdLst>
              <a:gd name="T0" fmla="*/ 514 w 514"/>
              <a:gd name="T1" fmla="*/ 3685 h 4175"/>
              <a:gd name="T2" fmla="*/ 499 w 514"/>
              <a:gd name="T3" fmla="*/ 3079 h 4175"/>
              <a:gd name="T4" fmla="*/ 257 w 514"/>
              <a:gd name="T5" fmla="*/ 0 h 4175"/>
              <a:gd name="T6" fmla="*/ 16 w 514"/>
              <a:gd name="T7" fmla="*/ 3079 h 4175"/>
              <a:gd name="T8" fmla="*/ 0 w 514"/>
              <a:gd name="T9" fmla="*/ 3685 h 4175"/>
              <a:gd name="T10" fmla="*/ 257 w 514"/>
              <a:gd name="T11" fmla="*/ 4175 h 4175"/>
              <a:gd name="T12" fmla="*/ 514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514" y="3685"/>
                </a:moveTo>
                <a:cubicBezTo>
                  <a:pt x="514" y="3513"/>
                  <a:pt x="509" y="3305"/>
                  <a:pt x="499" y="3079"/>
                </a:cubicBezTo>
                <a:cubicBezTo>
                  <a:pt x="460" y="2347"/>
                  <a:pt x="353" y="1815"/>
                  <a:pt x="257" y="0"/>
                </a:cubicBezTo>
                <a:cubicBezTo>
                  <a:pt x="162" y="1815"/>
                  <a:pt x="55" y="2347"/>
                  <a:pt x="16" y="3079"/>
                </a:cubicBezTo>
                <a:cubicBezTo>
                  <a:pt x="6" y="3305"/>
                  <a:pt x="0" y="3513"/>
                  <a:pt x="0" y="3685"/>
                </a:cubicBezTo>
                <a:cubicBezTo>
                  <a:pt x="0" y="4024"/>
                  <a:pt x="115" y="4175"/>
                  <a:pt x="257" y="4175"/>
                </a:cubicBezTo>
                <a:cubicBezTo>
                  <a:pt x="399" y="4175"/>
                  <a:pt x="514" y="4024"/>
                  <a:pt x="514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91A24710-3F28-4447-9580-22A957731F45}"/>
              </a:ext>
            </a:extLst>
          </p:cNvPr>
          <p:cNvSpPr>
            <a:spLocks/>
          </p:cNvSpPr>
          <p:nvPr/>
        </p:nvSpPr>
        <p:spPr bwMode="auto">
          <a:xfrm>
            <a:off x="2310513" y="2002644"/>
            <a:ext cx="32147" cy="258366"/>
          </a:xfrm>
          <a:custGeom>
            <a:avLst/>
            <a:gdLst>
              <a:gd name="T0" fmla="*/ 514 w 514"/>
              <a:gd name="T1" fmla="*/ 3685 h 4175"/>
              <a:gd name="T2" fmla="*/ 499 w 514"/>
              <a:gd name="T3" fmla="*/ 3078 h 4175"/>
              <a:gd name="T4" fmla="*/ 257 w 514"/>
              <a:gd name="T5" fmla="*/ 0 h 4175"/>
              <a:gd name="T6" fmla="*/ 15 w 514"/>
              <a:gd name="T7" fmla="*/ 3078 h 4175"/>
              <a:gd name="T8" fmla="*/ 0 w 514"/>
              <a:gd name="T9" fmla="*/ 3685 h 4175"/>
              <a:gd name="T10" fmla="*/ 257 w 514"/>
              <a:gd name="T11" fmla="*/ 4175 h 4175"/>
              <a:gd name="T12" fmla="*/ 514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514" y="3685"/>
                </a:moveTo>
                <a:cubicBezTo>
                  <a:pt x="514" y="3512"/>
                  <a:pt x="509" y="3305"/>
                  <a:pt x="499" y="3078"/>
                </a:cubicBezTo>
                <a:cubicBezTo>
                  <a:pt x="460" y="2347"/>
                  <a:pt x="353" y="1815"/>
                  <a:pt x="257" y="0"/>
                </a:cubicBezTo>
                <a:cubicBezTo>
                  <a:pt x="162" y="1815"/>
                  <a:pt x="55" y="2347"/>
                  <a:pt x="15" y="3078"/>
                </a:cubicBezTo>
                <a:cubicBezTo>
                  <a:pt x="6" y="3305"/>
                  <a:pt x="0" y="3512"/>
                  <a:pt x="0" y="3685"/>
                </a:cubicBezTo>
                <a:cubicBezTo>
                  <a:pt x="0" y="4024"/>
                  <a:pt x="115" y="4175"/>
                  <a:pt x="257" y="4175"/>
                </a:cubicBezTo>
                <a:cubicBezTo>
                  <a:pt x="399" y="4175"/>
                  <a:pt x="514" y="4024"/>
                  <a:pt x="514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2561848E-CBEB-4440-890B-ACD675C05E2A}"/>
              </a:ext>
            </a:extLst>
          </p:cNvPr>
          <p:cNvSpPr>
            <a:spLocks/>
          </p:cNvSpPr>
          <p:nvPr/>
        </p:nvSpPr>
        <p:spPr bwMode="auto">
          <a:xfrm>
            <a:off x="3110613" y="2022885"/>
            <a:ext cx="32147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8 w 514"/>
              <a:gd name="T5" fmla="*/ 0 h 4176"/>
              <a:gd name="T6" fmla="*/ 16 w 514"/>
              <a:gd name="T7" fmla="*/ 3079 h 4176"/>
              <a:gd name="T8" fmla="*/ 0 w 514"/>
              <a:gd name="T9" fmla="*/ 3686 h 4176"/>
              <a:gd name="T10" fmla="*/ 258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9" y="3306"/>
                  <a:pt x="499" y="3079"/>
                </a:cubicBezTo>
                <a:cubicBezTo>
                  <a:pt x="460" y="2347"/>
                  <a:pt x="353" y="1815"/>
                  <a:pt x="258" y="0"/>
                </a:cubicBezTo>
                <a:cubicBezTo>
                  <a:pt x="162" y="1815"/>
                  <a:pt x="55" y="2347"/>
                  <a:pt x="16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4"/>
                  <a:pt x="116" y="4176"/>
                  <a:pt x="258" y="4176"/>
                </a:cubicBezTo>
                <a:cubicBezTo>
                  <a:pt x="399" y="4176"/>
                  <a:pt x="514" y="4024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id="{D28ABE03-A493-4C0E-8BBF-02C3CB953808}"/>
              </a:ext>
            </a:extLst>
          </p:cNvPr>
          <p:cNvSpPr>
            <a:spLocks/>
          </p:cNvSpPr>
          <p:nvPr/>
        </p:nvSpPr>
        <p:spPr bwMode="auto">
          <a:xfrm>
            <a:off x="3510663" y="1830003"/>
            <a:ext cx="32147" cy="258366"/>
          </a:xfrm>
          <a:custGeom>
            <a:avLst/>
            <a:gdLst>
              <a:gd name="T0" fmla="*/ 514 w 514"/>
              <a:gd name="T1" fmla="*/ 3686 h 4176"/>
              <a:gd name="T2" fmla="*/ 498 w 514"/>
              <a:gd name="T3" fmla="*/ 3079 h 4176"/>
              <a:gd name="T4" fmla="*/ 256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6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4"/>
                  <a:pt x="508" y="3306"/>
                  <a:pt x="498" y="3079"/>
                </a:cubicBezTo>
                <a:cubicBezTo>
                  <a:pt x="459" y="2348"/>
                  <a:pt x="352" y="1815"/>
                  <a:pt x="256" y="0"/>
                </a:cubicBezTo>
                <a:cubicBezTo>
                  <a:pt x="161" y="1815"/>
                  <a:pt x="54" y="2348"/>
                  <a:pt x="15" y="3079"/>
                </a:cubicBezTo>
                <a:cubicBezTo>
                  <a:pt x="5" y="3306"/>
                  <a:pt x="0" y="3514"/>
                  <a:pt x="0" y="3686"/>
                </a:cubicBezTo>
                <a:cubicBezTo>
                  <a:pt x="0" y="4026"/>
                  <a:pt x="115" y="4176"/>
                  <a:pt x="256" y="4176"/>
                </a:cubicBezTo>
                <a:cubicBezTo>
                  <a:pt x="399" y="4176"/>
                  <a:pt x="514" y="4026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Freeform 18">
            <a:extLst>
              <a:ext uri="{FF2B5EF4-FFF2-40B4-BE49-F238E27FC236}">
                <a16:creationId xmlns:a16="http://schemas.microsoft.com/office/drawing/2014/main" id="{AA34E98B-CC3D-4DF8-B079-48EB8B85CCF8}"/>
              </a:ext>
            </a:extLst>
          </p:cNvPr>
          <p:cNvSpPr>
            <a:spLocks/>
          </p:cNvSpPr>
          <p:nvPr/>
        </p:nvSpPr>
        <p:spPr bwMode="auto">
          <a:xfrm>
            <a:off x="3910713" y="2071701"/>
            <a:ext cx="30956" cy="257175"/>
          </a:xfrm>
          <a:custGeom>
            <a:avLst/>
            <a:gdLst>
              <a:gd name="T0" fmla="*/ 514 w 514"/>
              <a:gd name="T1" fmla="*/ 3685 h 4175"/>
              <a:gd name="T2" fmla="*/ 498 w 514"/>
              <a:gd name="T3" fmla="*/ 3078 h 4175"/>
              <a:gd name="T4" fmla="*/ 257 w 514"/>
              <a:gd name="T5" fmla="*/ 0 h 4175"/>
              <a:gd name="T6" fmla="*/ 15 w 514"/>
              <a:gd name="T7" fmla="*/ 3078 h 4175"/>
              <a:gd name="T8" fmla="*/ 0 w 514"/>
              <a:gd name="T9" fmla="*/ 3685 h 4175"/>
              <a:gd name="T10" fmla="*/ 257 w 514"/>
              <a:gd name="T11" fmla="*/ 4175 h 4175"/>
              <a:gd name="T12" fmla="*/ 514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514" y="3685"/>
                </a:moveTo>
                <a:cubicBezTo>
                  <a:pt x="514" y="3512"/>
                  <a:pt x="508" y="3305"/>
                  <a:pt x="498" y="3078"/>
                </a:cubicBezTo>
                <a:cubicBezTo>
                  <a:pt x="459" y="2347"/>
                  <a:pt x="352" y="1815"/>
                  <a:pt x="257" y="0"/>
                </a:cubicBezTo>
                <a:cubicBezTo>
                  <a:pt x="161" y="1815"/>
                  <a:pt x="54" y="2347"/>
                  <a:pt x="15" y="3078"/>
                </a:cubicBezTo>
                <a:cubicBezTo>
                  <a:pt x="5" y="3305"/>
                  <a:pt x="0" y="3512"/>
                  <a:pt x="0" y="3685"/>
                </a:cubicBezTo>
                <a:cubicBezTo>
                  <a:pt x="0" y="4024"/>
                  <a:pt x="115" y="4175"/>
                  <a:pt x="257" y="4175"/>
                </a:cubicBezTo>
                <a:cubicBezTo>
                  <a:pt x="399" y="4175"/>
                  <a:pt x="514" y="4024"/>
                  <a:pt x="514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Freeform 19">
            <a:extLst>
              <a:ext uri="{FF2B5EF4-FFF2-40B4-BE49-F238E27FC236}">
                <a16:creationId xmlns:a16="http://schemas.microsoft.com/office/drawing/2014/main" id="{77FE4C63-63A7-46F1-8EF6-76245F7F1E36}"/>
              </a:ext>
            </a:extLst>
          </p:cNvPr>
          <p:cNvSpPr>
            <a:spLocks/>
          </p:cNvSpPr>
          <p:nvPr/>
        </p:nvSpPr>
        <p:spPr bwMode="auto">
          <a:xfrm>
            <a:off x="4310763" y="1874057"/>
            <a:ext cx="30956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9" y="3079"/>
                </a:cubicBezTo>
                <a:cubicBezTo>
                  <a:pt x="459" y="2347"/>
                  <a:pt x="352" y="1815"/>
                  <a:pt x="257" y="0"/>
                </a:cubicBezTo>
                <a:cubicBezTo>
                  <a:pt x="161" y="1815"/>
                  <a:pt x="54" y="2347"/>
                  <a:pt x="15" y="3079"/>
                </a:cubicBezTo>
                <a:cubicBezTo>
                  <a:pt x="5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3387168C-D414-45B2-BBEC-C8A19885E20E}"/>
              </a:ext>
            </a:extLst>
          </p:cNvPr>
          <p:cNvSpPr>
            <a:spLocks/>
          </p:cNvSpPr>
          <p:nvPr/>
        </p:nvSpPr>
        <p:spPr bwMode="auto">
          <a:xfrm>
            <a:off x="4710813" y="2071701"/>
            <a:ext cx="30956" cy="257175"/>
          </a:xfrm>
          <a:custGeom>
            <a:avLst/>
            <a:gdLst>
              <a:gd name="T0" fmla="*/ 514 w 514"/>
              <a:gd name="T1" fmla="*/ 3685 h 4175"/>
              <a:gd name="T2" fmla="*/ 499 w 514"/>
              <a:gd name="T3" fmla="*/ 3079 h 4175"/>
              <a:gd name="T4" fmla="*/ 257 w 514"/>
              <a:gd name="T5" fmla="*/ 0 h 4175"/>
              <a:gd name="T6" fmla="*/ 15 w 514"/>
              <a:gd name="T7" fmla="*/ 3079 h 4175"/>
              <a:gd name="T8" fmla="*/ 0 w 514"/>
              <a:gd name="T9" fmla="*/ 3685 h 4175"/>
              <a:gd name="T10" fmla="*/ 257 w 514"/>
              <a:gd name="T11" fmla="*/ 4175 h 4175"/>
              <a:gd name="T12" fmla="*/ 514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514" y="3685"/>
                </a:moveTo>
                <a:cubicBezTo>
                  <a:pt x="514" y="3513"/>
                  <a:pt x="508" y="3305"/>
                  <a:pt x="499" y="3079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1" y="1815"/>
                  <a:pt x="54" y="2347"/>
                  <a:pt x="15" y="3079"/>
                </a:cubicBezTo>
                <a:cubicBezTo>
                  <a:pt x="6" y="3305"/>
                  <a:pt x="0" y="3513"/>
                  <a:pt x="0" y="3685"/>
                </a:cubicBezTo>
                <a:cubicBezTo>
                  <a:pt x="0" y="4025"/>
                  <a:pt x="115" y="4175"/>
                  <a:pt x="257" y="4175"/>
                </a:cubicBezTo>
                <a:cubicBezTo>
                  <a:pt x="399" y="4175"/>
                  <a:pt x="514" y="4025"/>
                  <a:pt x="514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Freeform 21">
            <a:extLst>
              <a:ext uri="{FF2B5EF4-FFF2-40B4-BE49-F238E27FC236}">
                <a16:creationId xmlns:a16="http://schemas.microsoft.com/office/drawing/2014/main" id="{94FE5658-6CF0-4046-9DEE-32DA05D15837}"/>
              </a:ext>
            </a:extLst>
          </p:cNvPr>
          <p:cNvSpPr>
            <a:spLocks/>
          </p:cNvSpPr>
          <p:nvPr/>
        </p:nvSpPr>
        <p:spPr bwMode="auto">
          <a:xfrm>
            <a:off x="5109673" y="1935969"/>
            <a:ext cx="32147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9" y="3079"/>
                </a:cubicBezTo>
                <a:cubicBezTo>
                  <a:pt x="460" y="2348"/>
                  <a:pt x="353" y="1815"/>
                  <a:pt x="257" y="0"/>
                </a:cubicBezTo>
                <a:cubicBezTo>
                  <a:pt x="162" y="1815"/>
                  <a:pt x="54" y="2348"/>
                  <a:pt x="15" y="3079"/>
                </a:cubicBezTo>
                <a:cubicBezTo>
                  <a:pt x="5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Freeform 22">
            <a:extLst>
              <a:ext uri="{FF2B5EF4-FFF2-40B4-BE49-F238E27FC236}">
                <a16:creationId xmlns:a16="http://schemas.microsoft.com/office/drawing/2014/main" id="{0121863C-CDB2-45E7-B68A-A27BDC027627}"/>
              </a:ext>
            </a:extLst>
          </p:cNvPr>
          <p:cNvSpPr>
            <a:spLocks/>
          </p:cNvSpPr>
          <p:nvPr/>
        </p:nvSpPr>
        <p:spPr bwMode="auto">
          <a:xfrm>
            <a:off x="5509723" y="2130041"/>
            <a:ext cx="32147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6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9" y="3306"/>
                  <a:pt x="499" y="3079"/>
                </a:cubicBezTo>
                <a:cubicBezTo>
                  <a:pt x="460" y="2348"/>
                  <a:pt x="353" y="1816"/>
                  <a:pt x="257" y="0"/>
                </a:cubicBezTo>
                <a:cubicBezTo>
                  <a:pt x="162" y="1816"/>
                  <a:pt x="54" y="2348"/>
                  <a:pt x="16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Freeform 23">
            <a:extLst>
              <a:ext uri="{FF2B5EF4-FFF2-40B4-BE49-F238E27FC236}">
                <a16:creationId xmlns:a16="http://schemas.microsoft.com/office/drawing/2014/main" id="{5465FA25-025D-4F8F-8DDF-91EB31FDED09}"/>
              </a:ext>
            </a:extLst>
          </p:cNvPr>
          <p:cNvSpPr>
            <a:spLocks/>
          </p:cNvSpPr>
          <p:nvPr/>
        </p:nvSpPr>
        <p:spPr bwMode="auto">
          <a:xfrm>
            <a:off x="5909773" y="1916919"/>
            <a:ext cx="32147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9" y="3306"/>
                  <a:pt x="499" y="3079"/>
                </a:cubicBezTo>
                <a:cubicBezTo>
                  <a:pt x="460" y="2347"/>
                  <a:pt x="353" y="1815"/>
                  <a:pt x="257" y="0"/>
                </a:cubicBezTo>
                <a:cubicBezTo>
                  <a:pt x="162" y="1815"/>
                  <a:pt x="55" y="2347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Freeform 24">
            <a:extLst>
              <a:ext uri="{FF2B5EF4-FFF2-40B4-BE49-F238E27FC236}">
                <a16:creationId xmlns:a16="http://schemas.microsoft.com/office/drawing/2014/main" id="{3C9103DE-9A11-4916-85D6-0D3938B533C5}"/>
              </a:ext>
            </a:extLst>
          </p:cNvPr>
          <p:cNvSpPr>
            <a:spLocks/>
          </p:cNvSpPr>
          <p:nvPr/>
        </p:nvSpPr>
        <p:spPr bwMode="auto">
          <a:xfrm>
            <a:off x="5769279" y="2246722"/>
            <a:ext cx="30956" cy="258366"/>
          </a:xfrm>
          <a:custGeom>
            <a:avLst/>
            <a:gdLst>
              <a:gd name="T0" fmla="*/ 0 w 514"/>
              <a:gd name="T1" fmla="*/ 3685 h 4175"/>
              <a:gd name="T2" fmla="*/ 15 w 514"/>
              <a:gd name="T3" fmla="*/ 3078 h 4175"/>
              <a:gd name="T4" fmla="*/ 257 w 514"/>
              <a:gd name="T5" fmla="*/ 0 h 4175"/>
              <a:gd name="T6" fmla="*/ 499 w 514"/>
              <a:gd name="T7" fmla="*/ 3078 h 4175"/>
              <a:gd name="T8" fmla="*/ 514 w 514"/>
              <a:gd name="T9" fmla="*/ 3685 h 4175"/>
              <a:gd name="T10" fmla="*/ 257 w 514"/>
              <a:gd name="T11" fmla="*/ 4175 h 4175"/>
              <a:gd name="T12" fmla="*/ 0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0" y="3685"/>
                </a:moveTo>
                <a:cubicBezTo>
                  <a:pt x="0" y="3513"/>
                  <a:pt x="5" y="3305"/>
                  <a:pt x="15" y="3078"/>
                </a:cubicBezTo>
                <a:cubicBezTo>
                  <a:pt x="54" y="2347"/>
                  <a:pt x="162" y="1815"/>
                  <a:pt x="257" y="0"/>
                </a:cubicBezTo>
                <a:cubicBezTo>
                  <a:pt x="353" y="1815"/>
                  <a:pt x="460" y="2347"/>
                  <a:pt x="499" y="3078"/>
                </a:cubicBezTo>
                <a:cubicBezTo>
                  <a:pt x="508" y="3305"/>
                  <a:pt x="514" y="3513"/>
                  <a:pt x="514" y="3685"/>
                </a:cubicBezTo>
                <a:cubicBezTo>
                  <a:pt x="514" y="4025"/>
                  <a:pt x="399" y="4175"/>
                  <a:pt x="257" y="4175"/>
                </a:cubicBezTo>
                <a:cubicBezTo>
                  <a:pt x="115" y="4175"/>
                  <a:pt x="0" y="4025"/>
                  <a:pt x="0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Freeform 25">
            <a:extLst>
              <a:ext uri="{FF2B5EF4-FFF2-40B4-BE49-F238E27FC236}">
                <a16:creationId xmlns:a16="http://schemas.microsoft.com/office/drawing/2014/main" id="{A30C802D-9410-4788-976C-14D7FE0DE4C9}"/>
              </a:ext>
            </a:extLst>
          </p:cNvPr>
          <p:cNvSpPr>
            <a:spLocks/>
          </p:cNvSpPr>
          <p:nvPr/>
        </p:nvSpPr>
        <p:spPr bwMode="auto">
          <a:xfrm>
            <a:off x="5369229" y="2390788"/>
            <a:ext cx="32147" cy="257175"/>
          </a:xfrm>
          <a:custGeom>
            <a:avLst/>
            <a:gdLst>
              <a:gd name="T0" fmla="*/ 0 w 514"/>
              <a:gd name="T1" fmla="*/ 3685 h 4175"/>
              <a:gd name="T2" fmla="*/ 15 w 514"/>
              <a:gd name="T3" fmla="*/ 3078 h 4175"/>
              <a:gd name="T4" fmla="*/ 257 w 514"/>
              <a:gd name="T5" fmla="*/ 0 h 4175"/>
              <a:gd name="T6" fmla="*/ 499 w 514"/>
              <a:gd name="T7" fmla="*/ 3078 h 4175"/>
              <a:gd name="T8" fmla="*/ 514 w 514"/>
              <a:gd name="T9" fmla="*/ 3685 h 4175"/>
              <a:gd name="T10" fmla="*/ 257 w 514"/>
              <a:gd name="T11" fmla="*/ 4175 h 4175"/>
              <a:gd name="T12" fmla="*/ 0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0" y="3685"/>
                </a:moveTo>
                <a:cubicBezTo>
                  <a:pt x="0" y="3512"/>
                  <a:pt x="6" y="3305"/>
                  <a:pt x="15" y="3078"/>
                </a:cubicBezTo>
                <a:cubicBezTo>
                  <a:pt x="54" y="2346"/>
                  <a:pt x="161" y="1815"/>
                  <a:pt x="257" y="0"/>
                </a:cubicBezTo>
                <a:cubicBezTo>
                  <a:pt x="352" y="1815"/>
                  <a:pt x="460" y="2346"/>
                  <a:pt x="499" y="3078"/>
                </a:cubicBezTo>
                <a:cubicBezTo>
                  <a:pt x="508" y="3305"/>
                  <a:pt x="514" y="3512"/>
                  <a:pt x="514" y="3685"/>
                </a:cubicBezTo>
                <a:cubicBezTo>
                  <a:pt x="514" y="4024"/>
                  <a:pt x="399" y="4175"/>
                  <a:pt x="257" y="4175"/>
                </a:cubicBezTo>
                <a:cubicBezTo>
                  <a:pt x="115" y="4175"/>
                  <a:pt x="0" y="4024"/>
                  <a:pt x="0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Freeform 26">
            <a:extLst>
              <a:ext uri="{FF2B5EF4-FFF2-40B4-BE49-F238E27FC236}">
                <a16:creationId xmlns:a16="http://schemas.microsoft.com/office/drawing/2014/main" id="{52BEB23A-A688-4CED-8C62-A65DFC3FEDB9}"/>
              </a:ext>
            </a:extLst>
          </p:cNvPr>
          <p:cNvSpPr>
            <a:spLocks/>
          </p:cNvSpPr>
          <p:nvPr/>
        </p:nvSpPr>
        <p:spPr bwMode="auto">
          <a:xfrm>
            <a:off x="4977513" y="2231244"/>
            <a:ext cx="32147" cy="258366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6" y="3306"/>
                  <a:pt x="15" y="3079"/>
                </a:cubicBezTo>
                <a:cubicBezTo>
                  <a:pt x="55" y="2348"/>
                  <a:pt x="161" y="1816"/>
                  <a:pt x="257" y="0"/>
                </a:cubicBezTo>
                <a:cubicBezTo>
                  <a:pt x="352" y="1816"/>
                  <a:pt x="460" y="2348"/>
                  <a:pt x="499" y="3079"/>
                </a:cubicBezTo>
                <a:cubicBezTo>
                  <a:pt x="509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Freeform 27">
            <a:extLst>
              <a:ext uri="{FF2B5EF4-FFF2-40B4-BE49-F238E27FC236}">
                <a16:creationId xmlns:a16="http://schemas.microsoft.com/office/drawing/2014/main" id="{91B56043-EA59-404B-859C-BAA5236EB324}"/>
              </a:ext>
            </a:extLst>
          </p:cNvPr>
          <p:cNvSpPr>
            <a:spLocks/>
          </p:cNvSpPr>
          <p:nvPr/>
        </p:nvSpPr>
        <p:spPr bwMode="auto">
          <a:xfrm>
            <a:off x="4252423" y="2238388"/>
            <a:ext cx="32147" cy="257175"/>
          </a:xfrm>
          <a:custGeom>
            <a:avLst/>
            <a:gdLst>
              <a:gd name="T0" fmla="*/ 0 w 513"/>
              <a:gd name="T1" fmla="*/ 3685 h 4175"/>
              <a:gd name="T2" fmla="*/ 15 w 513"/>
              <a:gd name="T3" fmla="*/ 3078 h 4175"/>
              <a:gd name="T4" fmla="*/ 256 w 513"/>
              <a:gd name="T5" fmla="*/ 0 h 4175"/>
              <a:gd name="T6" fmla="*/ 498 w 513"/>
              <a:gd name="T7" fmla="*/ 3078 h 4175"/>
              <a:gd name="T8" fmla="*/ 513 w 513"/>
              <a:gd name="T9" fmla="*/ 3685 h 4175"/>
              <a:gd name="T10" fmla="*/ 256 w 513"/>
              <a:gd name="T11" fmla="*/ 4175 h 4175"/>
              <a:gd name="T12" fmla="*/ 0 w 513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3" h="4175">
                <a:moveTo>
                  <a:pt x="0" y="3685"/>
                </a:moveTo>
                <a:cubicBezTo>
                  <a:pt x="0" y="3513"/>
                  <a:pt x="5" y="3305"/>
                  <a:pt x="15" y="3078"/>
                </a:cubicBezTo>
                <a:cubicBezTo>
                  <a:pt x="54" y="2347"/>
                  <a:pt x="161" y="1815"/>
                  <a:pt x="256" y="0"/>
                </a:cubicBezTo>
                <a:cubicBezTo>
                  <a:pt x="352" y="1815"/>
                  <a:pt x="459" y="2347"/>
                  <a:pt x="498" y="3078"/>
                </a:cubicBezTo>
                <a:cubicBezTo>
                  <a:pt x="508" y="3305"/>
                  <a:pt x="513" y="3513"/>
                  <a:pt x="513" y="3685"/>
                </a:cubicBezTo>
                <a:cubicBezTo>
                  <a:pt x="513" y="4024"/>
                  <a:pt x="398" y="4175"/>
                  <a:pt x="256" y="4175"/>
                </a:cubicBezTo>
                <a:cubicBezTo>
                  <a:pt x="115" y="4175"/>
                  <a:pt x="0" y="4024"/>
                  <a:pt x="0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Freeform 28">
            <a:extLst>
              <a:ext uri="{FF2B5EF4-FFF2-40B4-BE49-F238E27FC236}">
                <a16:creationId xmlns:a16="http://schemas.microsoft.com/office/drawing/2014/main" id="{8CDAA8D2-6ED6-44D0-878C-F3DC4F637AC7}"/>
              </a:ext>
            </a:extLst>
          </p:cNvPr>
          <p:cNvSpPr>
            <a:spLocks/>
          </p:cNvSpPr>
          <p:nvPr/>
        </p:nvSpPr>
        <p:spPr bwMode="auto">
          <a:xfrm>
            <a:off x="4577463" y="2443176"/>
            <a:ext cx="32147" cy="257175"/>
          </a:xfrm>
          <a:custGeom>
            <a:avLst/>
            <a:gdLst>
              <a:gd name="T0" fmla="*/ 0 w 514"/>
              <a:gd name="T1" fmla="*/ 3686 h 4175"/>
              <a:gd name="T2" fmla="*/ 15 w 514"/>
              <a:gd name="T3" fmla="*/ 3078 h 4175"/>
              <a:gd name="T4" fmla="*/ 257 w 514"/>
              <a:gd name="T5" fmla="*/ 0 h 4175"/>
              <a:gd name="T6" fmla="*/ 499 w 514"/>
              <a:gd name="T7" fmla="*/ 3078 h 4175"/>
              <a:gd name="T8" fmla="*/ 514 w 514"/>
              <a:gd name="T9" fmla="*/ 3686 h 4175"/>
              <a:gd name="T10" fmla="*/ 257 w 514"/>
              <a:gd name="T11" fmla="*/ 4175 h 4175"/>
              <a:gd name="T12" fmla="*/ 0 w 514"/>
              <a:gd name="T13" fmla="*/ 3686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0" y="3686"/>
                </a:moveTo>
                <a:cubicBezTo>
                  <a:pt x="0" y="3513"/>
                  <a:pt x="5" y="3305"/>
                  <a:pt x="15" y="3078"/>
                </a:cubicBezTo>
                <a:cubicBezTo>
                  <a:pt x="54" y="2347"/>
                  <a:pt x="162" y="1815"/>
                  <a:pt x="257" y="0"/>
                </a:cubicBezTo>
                <a:cubicBezTo>
                  <a:pt x="353" y="1815"/>
                  <a:pt x="460" y="2347"/>
                  <a:pt x="499" y="3078"/>
                </a:cubicBezTo>
                <a:cubicBezTo>
                  <a:pt x="508" y="3305"/>
                  <a:pt x="514" y="3513"/>
                  <a:pt x="514" y="3686"/>
                </a:cubicBezTo>
                <a:cubicBezTo>
                  <a:pt x="514" y="4024"/>
                  <a:pt x="399" y="4175"/>
                  <a:pt x="257" y="4175"/>
                </a:cubicBezTo>
                <a:cubicBezTo>
                  <a:pt x="115" y="4175"/>
                  <a:pt x="0" y="4024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Freeform 29">
            <a:extLst>
              <a:ext uri="{FF2B5EF4-FFF2-40B4-BE49-F238E27FC236}">
                <a16:creationId xmlns:a16="http://schemas.microsoft.com/office/drawing/2014/main" id="{3E34B98B-F2B7-4D11-B4F8-0A90029318A5}"/>
              </a:ext>
            </a:extLst>
          </p:cNvPr>
          <p:cNvSpPr>
            <a:spLocks/>
          </p:cNvSpPr>
          <p:nvPr/>
        </p:nvSpPr>
        <p:spPr bwMode="auto">
          <a:xfrm>
            <a:off x="3738073" y="2341972"/>
            <a:ext cx="30956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8"/>
                  <a:pt x="161" y="1815"/>
                  <a:pt x="257" y="0"/>
                </a:cubicBezTo>
                <a:cubicBezTo>
                  <a:pt x="352" y="1815"/>
                  <a:pt x="460" y="2348"/>
                  <a:pt x="499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Freeform 30">
            <a:extLst>
              <a:ext uri="{FF2B5EF4-FFF2-40B4-BE49-F238E27FC236}">
                <a16:creationId xmlns:a16="http://schemas.microsoft.com/office/drawing/2014/main" id="{787F1089-95F3-40B2-B28C-6857BB2284CE}"/>
              </a:ext>
            </a:extLst>
          </p:cNvPr>
          <p:cNvSpPr>
            <a:spLocks/>
          </p:cNvSpPr>
          <p:nvPr/>
        </p:nvSpPr>
        <p:spPr bwMode="auto">
          <a:xfrm>
            <a:off x="3363026" y="2188382"/>
            <a:ext cx="30956" cy="257175"/>
          </a:xfrm>
          <a:custGeom>
            <a:avLst/>
            <a:gdLst>
              <a:gd name="T0" fmla="*/ 0 w 514"/>
              <a:gd name="T1" fmla="*/ 3687 h 4177"/>
              <a:gd name="T2" fmla="*/ 15 w 514"/>
              <a:gd name="T3" fmla="*/ 3079 h 4177"/>
              <a:gd name="T4" fmla="*/ 256 w 514"/>
              <a:gd name="T5" fmla="*/ 0 h 4177"/>
              <a:gd name="T6" fmla="*/ 498 w 514"/>
              <a:gd name="T7" fmla="*/ 3079 h 4177"/>
              <a:gd name="T8" fmla="*/ 514 w 514"/>
              <a:gd name="T9" fmla="*/ 3687 h 4177"/>
              <a:gd name="T10" fmla="*/ 256 w 514"/>
              <a:gd name="T11" fmla="*/ 4177 h 4177"/>
              <a:gd name="T12" fmla="*/ 0 w 514"/>
              <a:gd name="T13" fmla="*/ 3687 h 4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7">
                <a:moveTo>
                  <a:pt x="0" y="3687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8"/>
                  <a:pt x="161" y="1816"/>
                  <a:pt x="256" y="0"/>
                </a:cubicBezTo>
                <a:cubicBezTo>
                  <a:pt x="352" y="1816"/>
                  <a:pt x="459" y="2348"/>
                  <a:pt x="498" y="3079"/>
                </a:cubicBezTo>
                <a:cubicBezTo>
                  <a:pt x="508" y="3306"/>
                  <a:pt x="514" y="3513"/>
                  <a:pt x="514" y="3687"/>
                </a:cubicBezTo>
                <a:cubicBezTo>
                  <a:pt x="514" y="4025"/>
                  <a:pt x="398" y="4177"/>
                  <a:pt x="256" y="4177"/>
                </a:cubicBezTo>
                <a:cubicBezTo>
                  <a:pt x="115" y="4177"/>
                  <a:pt x="0" y="4025"/>
                  <a:pt x="0" y="3687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Freeform 31">
            <a:extLst>
              <a:ext uri="{FF2B5EF4-FFF2-40B4-BE49-F238E27FC236}">
                <a16:creationId xmlns:a16="http://schemas.microsoft.com/office/drawing/2014/main" id="{3B944F5D-EA99-4F59-BFD0-BC439C134A4E}"/>
              </a:ext>
            </a:extLst>
          </p:cNvPr>
          <p:cNvSpPr>
            <a:spLocks/>
          </p:cNvSpPr>
          <p:nvPr/>
        </p:nvSpPr>
        <p:spPr bwMode="auto">
          <a:xfrm>
            <a:off x="2955832" y="2386026"/>
            <a:ext cx="30956" cy="258366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7"/>
                  <a:pt x="161" y="1815"/>
                  <a:pt x="257" y="0"/>
                </a:cubicBezTo>
                <a:cubicBezTo>
                  <a:pt x="352" y="1815"/>
                  <a:pt x="459" y="2347"/>
                  <a:pt x="499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Freeform 32">
            <a:extLst>
              <a:ext uri="{FF2B5EF4-FFF2-40B4-BE49-F238E27FC236}">
                <a16:creationId xmlns:a16="http://schemas.microsoft.com/office/drawing/2014/main" id="{B528A364-7C44-42BB-A0AC-C71E751D69F9}"/>
              </a:ext>
            </a:extLst>
          </p:cNvPr>
          <p:cNvSpPr>
            <a:spLocks/>
          </p:cNvSpPr>
          <p:nvPr/>
        </p:nvSpPr>
        <p:spPr bwMode="auto">
          <a:xfrm>
            <a:off x="2653413" y="2250294"/>
            <a:ext cx="32147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6" y="3306"/>
                  <a:pt x="15" y="3079"/>
                </a:cubicBezTo>
                <a:cubicBezTo>
                  <a:pt x="54" y="2348"/>
                  <a:pt x="162" y="1815"/>
                  <a:pt x="257" y="0"/>
                </a:cubicBezTo>
                <a:cubicBezTo>
                  <a:pt x="353" y="1815"/>
                  <a:pt x="460" y="2348"/>
                  <a:pt x="499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Freeform 33">
            <a:extLst>
              <a:ext uri="{FF2B5EF4-FFF2-40B4-BE49-F238E27FC236}">
                <a16:creationId xmlns:a16="http://schemas.microsoft.com/office/drawing/2014/main" id="{9006E37C-66F6-470D-B98F-7C43AF60D5CB}"/>
              </a:ext>
            </a:extLst>
          </p:cNvPr>
          <p:cNvSpPr>
            <a:spLocks/>
          </p:cNvSpPr>
          <p:nvPr/>
        </p:nvSpPr>
        <p:spPr bwMode="auto">
          <a:xfrm>
            <a:off x="2253363" y="2447938"/>
            <a:ext cx="32147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5"/>
                  <a:pt x="15" y="3079"/>
                </a:cubicBezTo>
                <a:cubicBezTo>
                  <a:pt x="54" y="2347"/>
                  <a:pt x="162" y="1815"/>
                  <a:pt x="257" y="0"/>
                </a:cubicBezTo>
                <a:cubicBezTo>
                  <a:pt x="352" y="1815"/>
                  <a:pt x="460" y="2347"/>
                  <a:pt x="499" y="3079"/>
                </a:cubicBezTo>
                <a:cubicBezTo>
                  <a:pt x="508" y="3305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Freeform 34">
            <a:extLst>
              <a:ext uri="{FF2B5EF4-FFF2-40B4-BE49-F238E27FC236}">
                <a16:creationId xmlns:a16="http://schemas.microsoft.com/office/drawing/2014/main" id="{660300B6-A528-4241-84FF-86711D908434}"/>
              </a:ext>
            </a:extLst>
          </p:cNvPr>
          <p:cNvSpPr>
            <a:spLocks/>
          </p:cNvSpPr>
          <p:nvPr/>
        </p:nvSpPr>
        <p:spPr bwMode="auto">
          <a:xfrm>
            <a:off x="1853313" y="2312207"/>
            <a:ext cx="32147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8"/>
                  <a:pt x="161" y="1815"/>
                  <a:pt x="257" y="0"/>
                </a:cubicBezTo>
                <a:cubicBezTo>
                  <a:pt x="352" y="1815"/>
                  <a:pt x="460" y="2348"/>
                  <a:pt x="499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Freeform 35">
            <a:extLst>
              <a:ext uri="{FF2B5EF4-FFF2-40B4-BE49-F238E27FC236}">
                <a16:creationId xmlns:a16="http://schemas.microsoft.com/office/drawing/2014/main" id="{8AA84D69-8D7A-4B93-B873-033F1C788374}"/>
              </a:ext>
            </a:extLst>
          </p:cNvPr>
          <p:cNvSpPr>
            <a:spLocks/>
          </p:cNvSpPr>
          <p:nvPr/>
        </p:nvSpPr>
        <p:spPr bwMode="auto">
          <a:xfrm>
            <a:off x="1453263" y="2506278"/>
            <a:ext cx="32147" cy="257175"/>
          </a:xfrm>
          <a:custGeom>
            <a:avLst/>
            <a:gdLst>
              <a:gd name="T0" fmla="*/ 0 w 514"/>
              <a:gd name="T1" fmla="*/ 3685 h 4175"/>
              <a:gd name="T2" fmla="*/ 15 w 514"/>
              <a:gd name="T3" fmla="*/ 3078 h 4175"/>
              <a:gd name="T4" fmla="*/ 257 w 514"/>
              <a:gd name="T5" fmla="*/ 0 h 4175"/>
              <a:gd name="T6" fmla="*/ 498 w 514"/>
              <a:gd name="T7" fmla="*/ 3078 h 4175"/>
              <a:gd name="T8" fmla="*/ 514 w 514"/>
              <a:gd name="T9" fmla="*/ 3685 h 4175"/>
              <a:gd name="T10" fmla="*/ 257 w 514"/>
              <a:gd name="T11" fmla="*/ 4175 h 4175"/>
              <a:gd name="T12" fmla="*/ 0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0" y="3685"/>
                </a:moveTo>
                <a:cubicBezTo>
                  <a:pt x="0" y="3512"/>
                  <a:pt x="5" y="3305"/>
                  <a:pt x="15" y="3078"/>
                </a:cubicBezTo>
                <a:cubicBezTo>
                  <a:pt x="54" y="2347"/>
                  <a:pt x="161" y="1814"/>
                  <a:pt x="257" y="0"/>
                </a:cubicBezTo>
                <a:cubicBezTo>
                  <a:pt x="352" y="1814"/>
                  <a:pt x="459" y="2347"/>
                  <a:pt x="498" y="3078"/>
                </a:cubicBezTo>
                <a:cubicBezTo>
                  <a:pt x="508" y="3305"/>
                  <a:pt x="514" y="3512"/>
                  <a:pt x="514" y="3685"/>
                </a:cubicBezTo>
                <a:cubicBezTo>
                  <a:pt x="514" y="4024"/>
                  <a:pt x="399" y="4175"/>
                  <a:pt x="257" y="4175"/>
                </a:cubicBezTo>
                <a:cubicBezTo>
                  <a:pt x="115" y="4175"/>
                  <a:pt x="0" y="4024"/>
                  <a:pt x="0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Freeform 36">
            <a:extLst>
              <a:ext uri="{FF2B5EF4-FFF2-40B4-BE49-F238E27FC236}">
                <a16:creationId xmlns:a16="http://schemas.microsoft.com/office/drawing/2014/main" id="{81A77A0D-CF11-4DCF-B9CC-AF36CDA1C58E}"/>
              </a:ext>
            </a:extLst>
          </p:cNvPr>
          <p:cNvSpPr>
            <a:spLocks/>
          </p:cNvSpPr>
          <p:nvPr/>
        </p:nvSpPr>
        <p:spPr bwMode="auto">
          <a:xfrm>
            <a:off x="1054404" y="2293157"/>
            <a:ext cx="30956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8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8"/>
                  <a:pt x="161" y="1815"/>
                  <a:pt x="257" y="0"/>
                </a:cubicBezTo>
                <a:cubicBezTo>
                  <a:pt x="352" y="1815"/>
                  <a:pt x="459" y="2348"/>
                  <a:pt x="498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8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Freeform 37">
            <a:extLst>
              <a:ext uri="{FF2B5EF4-FFF2-40B4-BE49-F238E27FC236}">
                <a16:creationId xmlns:a16="http://schemas.microsoft.com/office/drawing/2014/main" id="{B9B6433C-86B6-46C8-93BE-5D55DDD5EF1E}"/>
              </a:ext>
            </a:extLst>
          </p:cNvPr>
          <p:cNvSpPr>
            <a:spLocks/>
          </p:cNvSpPr>
          <p:nvPr/>
        </p:nvSpPr>
        <p:spPr bwMode="auto">
          <a:xfrm>
            <a:off x="1197279" y="2731307"/>
            <a:ext cx="32147" cy="257175"/>
          </a:xfrm>
          <a:custGeom>
            <a:avLst/>
            <a:gdLst>
              <a:gd name="T0" fmla="*/ 514 w 514"/>
              <a:gd name="T1" fmla="*/ 3686 h 4175"/>
              <a:gd name="T2" fmla="*/ 499 w 514"/>
              <a:gd name="T3" fmla="*/ 3079 h 4175"/>
              <a:gd name="T4" fmla="*/ 257 w 514"/>
              <a:gd name="T5" fmla="*/ 0 h 4175"/>
              <a:gd name="T6" fmla="*/ 15 w 514"/>
              <a:gd name="T7" fmla="*/ 3079 h 4175"/>
              <a:gd name="T8" fmla="*/ 0 w 514"/>
              <a:gd name="T9" fmla="*/ 3686 h 4175"/>
              <a:gd name="T10" fmla="*/ 257 w 514"/>
              <a:gd name="T11" fmla="*/ 4175 h 4175"/>
              <a:gd name="T12" fmla="*/ 514 w 514"/>
              <a:gd name="T13" fmla="*/ 3686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514" y="3686"/>
                </a:moveTo>
                <a:cubicBezTo>
                  <a:pt x="514" y="3513"/>
                  <a:pt x="508" y="3305"/>
                  <a:pt x="499" y="3079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1" y="1815"/>
                  <a:pt x="54" y="2347"/>
                  <a:pt x="15" y="3079"/>
                </a:cubicBezTo>
                <a:cubicBezTo>
                  <a:pt x="6" y="3305"/>
                  <a:pt x="0" y="3513"/>
                  <a:pt x="0" y="3686"/>
                </a:cubicBezTo>
                <a:cubicBezTo>
                  <a:pt x="0" y="4025"/>
                  <a:pt x="115" y="4175"/>
                  <a:pt x="257" y="4175"/>
                </a:cubicBezTo>
                <a:cubicBezTo>
                  <a:pt x="399" y="4175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Freeform 38">
            <a:extLst>
              <a:ext uri="{FF2B5EF4-FFF2-40B4-BE49-F238E27FC236}">
                <a16:creationId xmlns:a16="http://schemas.microsoft.com/office/drawing/2014/main" id="{58F2412A-5754-4DC9-BCF4-9766F24A99A8}"/>
              </a:ext>
            </a:extLst>
          </p:cNvPr>
          <p:cNvSpPr>
            <a:spLocks/>
          </p:cNvSpPr>
          <p:nvPr/>
        </p:nvSpPr>
        <p:spPr bwMode="auto">
          <a:xfrm>
            <a:off x="1597329" y="2875372"/>
            <a:ext cx="32147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9" y="3079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2" y="1815"/>
                  <a:pt x="54" y="2347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Freeform 39">
            <a:extLst>
              <a:ext uri="{FF2B5EF4-FFF2-40B4-BE49-F238E27FC236}">
                <a16:creationId xmlns:a16="http://schemas.microsoft.com/office/drawing/2014/main" id="{61488844-2A11-4563-8828-2F11F52A40A8}"/>
              </a:ext>
            </a:extLst>
          </p:cNvPr>
          <p:cNvSpPr>
            <a:spLocks/>
          </p:cNvSpPr>
          <p:nvPr/>
        </p:nvSpPr>
        <p:spPr bwMode="auto">
          <a:xfrm>
            <a:off x="1997379" y="2734878"/>
            <a:ext cx="32147" cy="258366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9" y="3306"/>
                  <a:pt x="499" y="3079"/>
                </a:cubicBezTo>
                <a:cubicBezTo>
                  <a:pt x="460" y="2347"/>
                  <a:pt x="353" y="1815"/>
                  <a:pt x="257" y="0"/>
                </a:cubicBezTo>
                <a:cubicBezTo>
                  <a:pt x="162" y="1815"/>
                  <a:pt x="54" y="2347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Freeform 40">
            <a:extLst>
              <a:ext uri="{FF2B5EF4-FFF2-40B4-BE49-F238E27FC236}">
                <a16:creationId xmlns:a16="http://schemas.microsoft.com/office/drawing/2014/main" id="{FD0C024E-5932-4724-B37E-8E6E783B05E5}"/>
              </a:ext>
            </a:extLst>
          </p:cNvPr>
          <p:cNvSpPr>
            <a:spLocks/>
          </p:cNvSpPr>
          <p:nvPr/>
        </p:nvSpPr>
        <p:spPr bwMode="auto">
          <a:xfrm>
            <a:off x="2797479" y="2805126"/>
            <a:ext cx="30956" cy="257175"/>
          </a:xfrm>
          <a:custGeom>
            <a:avLst/>
            <a:gdLst>
              <a:gd name="T0" fmla="*/ 514 w 514"/>
              <a:gd name="T1" fmla="*/ 3686 h 4175"/>
              <a:gd name="T2" fmla="*/ 499 w 514"/>
              <a:gd name="T3" fmla="*/ 3078 h 4175"/>
              <a:gd name="T4" fmla="*/ 257 w 514"/>
              <a:gd name="T5" fmla="*/ 0 h 4175"/>
              <a:gd name="T6" fmla="*/ 16 w 514"/>
              <a:gd name="T7" fmla="*/ 3078 h 4175"/>
              <a:gd name="T8" fmla="*/ 0 w 514"/>
              <a:gd name="T9" fmla="*/ 3686 h 4175"/>
              <a:gd name="T10" fmla="*/ 257 w 514"/>
              <a:gd name="T11" fmla="*/ 4175 h 4175"/>
              <a:gd name="T12" fmla="*/ 514 w 514"/>
              <a:gd name="T13" fmla="*/ 3686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514" y="3686"/>
                </a:moveTo>
                <a:cubicBezTo>
                  <a:pt x="514" y="3512"/>
                  <a:pt x="509" y="3305"/>
                  <a:pt x="499" y="3078"/>
                </a:cubicBezTo>
                <a:cubicBezTo>
                  <a:pt x="460" y="2347"/>
                  <a:pt x="353" y="1815"/>
                  <a:pt x="257" y="0"/>
                </a:cubicBezTo>
                <a:cubicBezTo>
                  <a:pt x="162" y="1815"/>
                  <a:pt x="55" y="2347"/>
                  <a:pt x="16" y="3078"/>
                </a:cubicBezTo>
                <a:cubicBezTo>
                  <a:pt x="6" y="3305"/>
                  <a:pt x="0" y="3512"/>
                  <a:pt x="0" y="3686"/>
                </a:cubicBezTo>
                <a:cubicBezTo>
                  <a:pt x="0" y="4024"/>
                  <a:pt x="115" y="4175"/>
                  <a:pt x="257" y="4175"/>
                </a:cubicBezTo>
                <a:cubicBezTo>
                  <a:pt x="399" y="4175"/>
                  <a:pt x="514" y="4024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Freeform 41">
            <a:extLst>
              <a:ext uri="{FF2B5EF4-FFF2-40B4-BE49-F238E27FC236}">
                <a16:creationId xmlns:a16="http://schemas.microsoft.com/office/drawing/2014/main" id="{E8BDCC97-2851-4ACB-9751-5E75970B5985}"/>
              </a:ext>
            </a:extLst>
          </p:cNvPr>
          <p:cNvSpPr>
            <a:spLocks/>
          </p:cNvSpPr>
          <p:nvPr/>
        </p:nvSpPr>
        <p:spPr bwMode="auto">
          <a:xfrm>
            <a:off x="2397429" y="2946810"/>
            <a:ext cx="32147" cy="257175"/>
          </a:xfrm>
          <a:custGeom>
            <a:avLst/>
            <a:gdLst>
              <a:gd name="T0" fmla="*/ 514 w 514"/>
              <a:gd name="T1" fmla="*/ 3685 h 4175"/>
              <a:gd name="T2" fmla="*/ 499 w 514"/>
              <a:gd name="T3" fmla="*/ 3078 h 4175"/>
              <a:gd name="T4" fmla="*/ 257 w 514"/>
              <a:gd name="T5" fmla="*/ 0 h 4175"/>
              <a:gd name="T6" fmla="*/ 15 w 514"/>
              <a:gd name="T7" fmla="*/ 3078 h 4175"/>
              <a:gd name="T8" fmla="*/ 0 w 514"/>
              <a:gd name="T9" fmla="*/ 3685 h 4175"/>
              <a:gd name="T10" fmla="*/ 257 w 514"/>
              <a:gd name="T11" fmla="*/ 4175 h 4175"/>
              <a:gd name="T12" fmla="*/ 514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514" y="3685"/>
                </a:moveTo>
                <a:cubicBezTo>
                  <a:pt x="514" y="3512"/>
                  <a:pt x="508" y="3305"/>
                  <a:pt x="499" y="3078"/>
                </a:cubicBezTo>
                <a:cubicBezTo>
                  <a:pt x="460" y="2347"/>
                  <a:pt x="353" y="1814"/>
                  <a:pt x="257" y="0"/>
                </a:cubicBezTo>
                <a:cubicBezTo>
                  <a:pt x="162" y="1814"/>
                  <a:pt x="54" y="2347"/>
                  <a:pt x="15" y="3078"/>
                </a:cubicBezTo>
                <a:cubicBezTo>
                  <a:pt x="6" y="3305"/>
                  <a:pt x="0" y="3512"/>
                  <a:pt x="0" y="3685"/>
                </a:cubicBezTo>
                <a:cubicBezTo>
                  <a:pt x="0" y="4024"/>
                  <a:pt x="115" y="4175"/>
                  <a:pt x="257" y="4175"/>
                </a:cubicBezTo>
                <a:cubicBezTo>
                  <a:pt x="399" y="4175"/>
                  <a:pt x="514" y="4024"/>
                  <a:pt x="514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Freeform 42">
            <a:extLst>
              <a:ext uri="{FF2B5EF4-FFF2-40B4-BE49-F238E27FC236}">
                <a16:creationId xmlns:a16="http://schemas.microsoft.com/office/drawing/2014/main" id="{F967215E-CA2F-4BA4-892C-D67A39154197}"/>
              </a:ext>
            </a:extLst>
          </p:cNvPr>
          <p:cNvSpPr>
            <a:spLocks/>
          </p:cNvSpPr>
          <p:nvPr/>
        </p:nvSpPr>
        <p:spPr bwMode="auto">
          <a:xfrm>
            <a:off x="3197529" y="2965860"/>
            <a:ext cx="30956" cy="258366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6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9" y="3305"/>
                  <a:pt x="499" y="3079"/>
                </a:cubicBezTo>
                <a:cubicBezTo>
                  <a:pt x="460" y="2347"/>
                  <a:pt x="353" y="1815"/>
                  <a:pt x="257" y="0"/>
                </a:cubicBezTo>
                <a:cubicBezTo>
                  <a:pt x="162" y="1815"/>
                  <a:pt x="55" y="2347"/>
                  <a:pt x="16" y="3079"/>
                </a:cubicBezTo>
                <a:cubicBezTo>
                  <a:pt x="6" y="3305"/>
                  <a:pt x="0" y="3513"/>
                  <a:pt x="0" y="3686"/>
                </a:cubicBezTo>
                <a:cubicBezTo>
                  <a:pt x="0" y="4025"/>
                  <a:pt x="116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Freeform 43">
            <a:extLst>
              <a:ext uri="{FF2B5EF4-FFF2-40B4-BE49-F238E27FC236}">
                <a16:creationId xmlns:a16="http://schemas.microsoft.com/office/drawing/2014/main" id="{2BE395E1-0ADE-423F-A874-3B0C068BD15F}"/>
              </a:ext>
            </a:extLst>
          </p:cNvPr>
          <p:cNvSpPr>
            <a:spLocks/>
          </p:cNvSpPr>
          <p:nvPr/>
        </p:nvSpPr>
        <p:spPr bwMode="auto">
          <a:xfrm>
            <a:off x="3597579" y="2774169"/>
            <a:ext cx="30956" cy="257175"/>
          </a:xfrm>
          <a:custGeom>
            <a:avLst/>
            <a:gdLst>
              <a:gd name="T0" fmla="*/ 513 w 513"/>
              <a:gd name="T1" fmla="*/ 3686 h 4176"/>
              <a:gd name="T2" fmla="*/ 498 w 513"/>
              <a:gd name="T3" fmla="*/ 3079 h 4176"/>
              <a:gd name="T4" fmla="*/ 257 w 513"/>
              <a:gd name="T5" fmla="*/ 0 h 4176"/>
              <a:gd name="T6" fmla="*/ 15 w 513"/>
              <a:gd name="T7" fmla="*/ 3079 h 4176"/>
              <a:gd name="T8" fmla="*/ 0 w 513"/>
              <a:gd name="T9" fmla="*/ 3686 h 4176"/>
              <a:gd name="T10" fmla="*/ 257 w 513"/>
              <a:gd name="T11" fmla="*/ 4176 h 4176"/>
              <a:gd name="T12" fmla="*/ 513 w 513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3" h="4176">
                <a:moveTo>
                  <a:pt x="513" y="3686"/>
                </a:moveTo>
                <a:cubicBezTo>
                  <a:pt x="513" y="3513"/>
                  <a:pt x="508" y="3306"/>
                  <a:pt x="498" y="3079"/>
                </a:cubicBezTo>
                <a:cubicBezTo>
                  <a:pt x="459" y="2348"/>
                  <a:pt x="352" y="1816"/>
                  <a:pt x="257" y="0"/>
                </a:cubicBezTo>
                <a:cubicBezTo>
                  <a:pt x="161" y="1816"/>
                  <a:pt x="54" y="2348"/>
                  <a:pt x="15" y="3079"/>
                </a:cubicBezTo>
                <a:cubicBezTo>
                  <a:pt x="5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3" y="4025"/>
                  <a:pt x="513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Freeform 44">
            <a:extLst>
              <a:ext uri="{FF2B5EF4-FFF2-40B4-BE49-F238E27FC236}">
                <a16:creationId xmlns:a16="http://schemas.microsoft.com/office/drawing/2014/main" id="{6634ABFE-1D3B-4B34-90CE-76591F1152B3}"/>
              </a:ext>
            </a:extLst>
          </p:cNvPr>
          <p:cNvSpPr>
            <a:spLocks/>
          </p:cNvSpPr>
          <p:nvPr/>
        </p:nvSpPr>
        <p:spPr bwMode="auto">
          <a:xfrm>
            <a:off x="3996438" y="3015866"/>
            <a:ext cx="32147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9" y="3079"/>
                </a:cubicBezTo>
                <a:cubicBezTo>
                  <a:pt x="459" y="2347"/>
                  <a:pt x="352" y="1815"/>
                  <a:pt x="257" y="0"/>
                </a:cubicBezTo>
                <a:cubicBezTo>
                  <a:pt x="161" y="1815"/>
                  <a:pt x="54" y="2347"/>
                  <a:pt x="15" y="3079"/>
                </a:cubicBezTo>
                <a:cubicBezTo>
                  <a:pt x="5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8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Freeform 45">
            <a:extLst>
              <a:ext uri="{FF2B5EF4-FFF2-40B4-BE49-F238E27FC236}">
                <a16:creationId xmlns:a16="http://schemas.microsoft.com/office/drawing/2014/main" id="{48D58ADF-3CE3-4E96-8447-A1A3A45F65F6}"/>
              </a:ext>
            </a:extLst>
          </p:cNvPr>
          <p:cNvSpPr>
            <a:spLocks/>
          </p:cNvSpPr>
          <p:nvPr/>
        </p:nvSpPr>
        <p:spPr bwMode="auto">
          <a:xfrm>
            <a:off x="4396488" y="2817032"/>
            <a:ext cx="32147" cy="258366"/>
          </a:xfrm>
          <a:custGeom>
            <a:avLst/>
            <a:gdLst>
              <a:gd name="T0" fmla="*/ 514 w 514"/>
              <a:gd name="T1" fmla="*/ 3686 h 4176"/>
              <a:gd name="T2" fmla="*/ 498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8" y="3079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1" y="1815"/>
                  <a:pt x="54" y="2347"/>
                  <a:pt x="15" y="3079"/>
                </a:cubicBezTo>
                <a:cubicBezTo>
                  <a:pt x="5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Freeform 46">
            <a:extLst>
              <a:ext uri="{FF2B5EF4-FFF2-40B4-BE49-F238E27FC236}">
                <a16:creationId xmlns:a16="http://schemas.microsoft.com/office/drawing/2014/main" id="{B9C9A7B1-CE6B-4A46-9933-0FA6CCF1E2B7}"/>
              </a:ext>
            </a:extLst>
          </p:cNvPr>
          <p:cNvSpPr>
            <a:spLocks/>
          </p:cNvSpPr>
          <p:nvPr/>
        </p:nvSpPr>
        <p:spPr bwMode="auto">
          <a:xfrm>
            <a:off x="4796538" y="2762263"/>
            <a:ext cx="32147" cy="258366"/>
          </a:xfrm>
          <a:custGeom>
            <a:avLst/>
            <a:gdLst>
              <a:gd name="T0" fmla="*/ 514 w 514"/>
              <a:gd name="T1" fmla="*/ 3686 h 4175"/>
              <a:gd name="T2" fmla="*/ 499 w 514"/>
              <a:gd name="T3" fmla="*/ 3079 h 4175"/>
              <a:gd name="T4" fmla="*/ 257 w 514"/>
              <a:gd name="T5" fmla="*/ 0 h 4175"/>
              <a:gd name="T6" fmla="*/ 15 w 514"/>
              <a:gd name="T7" fmla="*/ 3079 h 4175"/>
              <a:gd name="T8" fmla="*/ 0 w 514"/>
              <a:gd name="T9" fmla="*/ 3686 h 4175"/>
              <a:gd name="T10" fmla="*/ 257 w 514"/>
              <a:gd name="T11" fmla="*/ 4175 h 4175"/>
              <a:gd name="T12" fmla="*/ 514 w 514"/>
              <a:gd name="T13" fmla="*/ 3686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514" y="3686"/>
                </a:moveTo>
                <a:cubicBezTo>
                  <a:pt x="514" y="3513"/>
                  <a:pt x="508" y="3305"/>
                  <a:pt x="499" y="3079"/>
                </a:cubicBezTo>
                <a:cubicBezTo>
                  <a:pt x="459" y="2347"/>
                  <a:pt x="353" y="1815"/>
                  <a:pt x="257" y="0"/>
                </a:cubicBezTo>
                <a:cubicBezTo>
                  <a:pt x="162" y="1815"/>
                  <a:pt x="54" y="2347"/>
                  <a:pt x="15" y="3079"/>
                </a:cubicBezTo>
                <a:cubicBezTo>
                  <a:pt x="5" y="3305"/>
                  <a:pt x="0" y="3513"/>
                  <a:pt x="0" y="3686"/>
                </a:cubicBezTo>
                <a:cubicBezTo>
                  <a:pt x="0" y="4024"/>
                  <a:pt x="115" y="4175"/>
                  <a:pt x="257" y="4175"/>
                </a:cubicBezTo>
                <a:cubicBezTo>
                  <a:pt x="399" y="4175"/>
                  <a:pt x="514" y="4024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Freeform 47">
            <a:extLst>
              <a:ext uri="{FF2B5EF4-FFF2-40B4-BE49-F238E27FC236}">
                <a16:creationId xmlns:a16="http://schemas.microsoft.com/office/drawing/2014/main" id="{CB63CD40-9AB3-4783-B95B-32FEB1D30C70}"/>
              </a:ext>
            </a:extLst>
          </p:cNvPr>
          <p:cNvSpPr>
            <a:spLocks/>
          </p:cNvSpPr>
          <p:nvPr/>
        </p:nvSpPr>
        <p:spPr bwMode="auto">
          <a:xfrm>
            <a:off x="5196588" y="2626532"/>
            <a:ext cx="32147" cy="258366"/>
          </a:xfrm>
          <a:custGeom>
            <a:avLst/>
            <a:gdLst>
              <a:gd name="T0" fmla="*/ 514 w 514"/>
              <a:gd name="T1" fmla="*/ 3686 h 4176"/>
              <a:gd name="T2" fmla="*/ 498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8" y="3079"/>
                </a:cubicBezTo>
                <a:cubicBezTo>
                  <a:pt x="460" y="2348"/>
                  <a:pt x="352" y="1815"/>
                  <a:pt x="257" y="0"/>
                </a:cubicBezTo>
                <a:cubicBezTo>
                  <a:pt x="161" y="1815"/>
                  <a:pt x="54" y="2348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Freeform 48">
            <a:extLst>
              <a:ext uri="{FF2B5EF4-FFF2-40B4-BE49-F238E27FC236}">
                <a16:creationId xmlns:a16="http://schemas.microsoft.com/office/drawing/2014/main" id="{38785A66-B8DD-445F-93F4-38E8D1A420D8}"/>
              </a:ext>
            </a:extLst>
          </p:cNvPr>
          <p:cNvSpPr>
            <a:spLocks/>
          </p:cNvSpPr>
          <p:nvPr/>
        </p:nvSpPr>
        <p:spPr bwMode="auto">
          <a:xfrm>
            <a:off x="5600210" y="2849178"/>
            <a:ext cx="32147" cy="257175"/>
          </a:xfrm>
          <a:custGeom>
            <a:avLst/>
            <a:gdLst>
              <a:gd name="T0" fmla="*/ 514 w 514"/>
              <a:gd name="T1" fmla="*/ 3686 h 4176"/>
              <a:gd name="T2" fmla="*/ 498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8" y="3079"/>
                </a:cubicBezTo>
                <a:cubicBezTo>
                  <a:pt x="460" y="2348"/>
                  <a:pt x="352" y="1815"/>
                  <a:pt x="257" y="0"/>
                </a:cubicBezTo>
                <a:cubicBezTo>
                  <a:pt x="161" y="1815"/>
                  <a:pt x="54" y="2348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Freeform 49">
            <a:extLst>
              <a:ext uri="{FF2B5EF4-FFF2-40B4-BE49-F238E27FC236}">
                <a16:creationId xmlns:a16="http://schemas.microsoft.com/office/drawing/2014/main" id="{EEBC02E1-C9C4-45AC-A8AE-24A3DFFD70C2}"/>
              </a:ext>
            </a:extLst>
          </p:cNvPr>
          <p:cNvSpPr>
            <a:spLocks/>
          </p:cNvSpPr>
          <p:nvPr/>
        </p:nvSpPr>
        <p:spPr bwMode="auto">
          <a:xfrm>
            <a:off x="5881198" y="2558666"/>
            <a:ext cx="32147" cy="258366"/>
          </a:xfrm>
          <a:custGeom>
            <a:avLst/>
            <a:gdLst>
              <a:gd name="T0" fmla="*/ 515 w 515"/>
              <a:gd name="T1" fmla="*/ 3686 h 4176"/>
              <a:gd name="T2" fmla="*/ 499 w 515"/>
              <a:gd name="T3" fmla="*/ 3079 h 4176"/>
              <a:gd name="T4" fmla="*/ 257 w 515"/>
              <a:gd name="T5" fmla="*/ 0 h 4176"/>
              <a:gd name="T6" fmla="*/ 16 w 515"/>
              <a:gd name="T7" fmla="*/ 3079 h 4176"/>
              <a:gd name="T8" fmla="*/ 0 w 515"/>
              <a:gd name="T9" fmla="*/ 3686 h 4176"/>
              <a:gd name="T10" fmla="*/ 257 w 515"/>
              <a:gd name="T11" fmla="*/ 4176 h 4176"/>
              <a:gd name="T12" fmla="*/ 515 w 515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5" h="4176">
                <a:moveTo>
                  <a:pt x="515" y="3686"/>
                </a:moveTo>
                <a:cubicBezTo>
                  <a:pt x="515" y="3513"/>
                  <a:pt x="509" y="3305"/>
                  <a:pt x="499" y="3079"/>
                </a:cubicBezTo>
                <a:cubicBezTo>
                  <a:pt x="460" y="2347"/>
                  <a:pt x="353" y="1815"/>
                  <a:pt x="257" y="0"/>
                </a:cubicBezTo>
                <a:cubicBezTo>
                  <a:pt x="162" y="1815"/>
                  <a:pt x="55" y="2347"/>
                  <a:pt x="16" y="3079"/>
                </a:cubicBezTo>
                <a:cubicBezTo>
                  <a:pt x="6" y="3305"/>
                  <a:pt x="0" y="3513"/>
                  <a:pt x="0" y="3686"/>
                </a:cubicBezTo>
                <a:cubicBezTo>
                  <a:pt x="0" y="4024"/>
                  <a:pt x="116" y="4176"/>
                  <a:pt x="257" y="4176"/>
                </a:cubicBezTo>
                <a:cubicBezTo>
                  <a:pt x="399" y="4176"/>
                  <a:pt x="515" y="4024"/>
                  <a:pt x="515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Freeform 50">
            <a:extLst>
              <a:ext uri="{FF2B5EF4-FFF2-40B4-BE49-F238E27FC236}">
                <a16:creationId xmlns:a16="http://schemas.microsoft.com/office/drawing/2014/main" id="{08ACCAFE-3CF2-4F19-A674-D1AD78DF4288}"/>
              </a:ext>
            </a:extLst>
          </p:cNvPr>
          <p:cNvSpPr>
            <a:spLocks/>
          </p:cNvSpPr>
          <p:nvPr/>
        </p:nvSpPr>
        <p:spPr bwMode="auto">
          <a:xfrm>
            <a:off x="5668076" y="3175410"/>
            <a:ext cx="32147" cy="257175"/>
          </a:xfrm>
          <a:custGeom>
            <a:avLst/>
            <a:gdLst>
              <a:gd name="T0" fmla="*/ 0 w 515"/>
              <a:gd name="T1" fmla="*/ 3686 h 4175"/>
              <a:gd name="T2" fmla="*/ 16 w 515"/>
              <a:gd name="T3" fmla="*/ 3079 h 4175"/>
              <a:gd name="T4" fmla="*/ 257 w 515"/>
              <a:gd name="T5" fmla="*/ 0 h 4175"/>
              <a:gd name="T6" fmla="*/ 499 w 515"/>
              <a:gd name="T7" fmla="*/ 3079 h 4175"/>
              <a:gd name="T8" fmla="*/ 515 w 515"/>
              <a:gd name="T9" fmla="*/ 3686 h 4175"/>
              <a:gd name="T10" fmla="*/ 257 w 515"/>
              <a:gd name="T11" fmla="*/ 4175 h 4175"/>
              <a:gd name="T12" fmla="*/ 0 w 515"/>
              <a:gd name="T13" fmla="*/ 3686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5" h="4175">
                <a:moveTo>
                  <a:pt x="0" y="3686"/>
                </a:moveTo>
                <a:cubicBezTo>
                  <a:pt x="0" y="3513"/>
                  <a:pt x="6" y="3305"/>
                  <a:pt x="16" y="3079"/>
                </a:cubicBezTo>
                <a:cubicBezTo>
                  <a:pt x="55" y="2347"/>
                  <a:pt x="162" y="1815"/>
                  <a:pt x="257" y="0"/>
                </a:cubicBezTo>
                <a:cubicBezTo>
                  <a:pt x="353" y="1815"/>
                  <a:pt x="460" y="2347"/>
                  <a:pt x="499" y="3079"/>
                </a:cubicBezTo>
                <a:cubicBezTo>
                  <a:pt x="509" y="3305"/>
                  <a:pt x="515" y="3513"/>
                  <a:pt x="515" y="3686"/>
                </a:cubicBezTo>
                <a:cubicBezTo>
                  <a:pt x="515" y="4024"/>
                  <a:pt x="399" y="4175"/>
                  <a:pt x="257" y="4175"/>
                </a:cubicBezTo>
                <a:cubicBezTo>
                  <a:pt x="116" y="4175"/>
                  <a:pt x="0" y="4024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Freeform 51">
            <a:extLst>
              <a:ext uri="{FF2B5EF4-FFF2-40B4-BE49-F238E27FC236}">
                <a16:creationId xmlns:a16="http://schemas.microsoft.com/office/drawing/2014/main" id="{9D6D0EB2-4BDA-4F2B-960E-4572A4BCDB0A}"/>
              </a:ext>
            </a:extLst>
          </p:cNvPr>
          <p:cNvSpPr>
            <a:spLocks/>
          </p:cNvSpPr>
          <p:nvPr/>
        </p:nvSpPr>
        <p:spPr bwMode="auto">
          <a:xfrm>
            <a:off x="5340654" y="3033726"/>
            <a:ext cx="30956" cy="257175"/>
          </a:xfrm>
          <a:custGeom>
            <a:avLst/>
            <a:gdLst>
              <a:gd name="T0" fmla="*/ 0 w 514"/>
              <a:gd name="T1" fmla="*/ 3686 h 4176"/>
              <a:gd name="T2" fmla="*/ 16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6" y="3305"/>
                  <a:pt x="16" y="3079"/>
                </a:cubicBezTo>
                <a:cubicBezTo>
                  <a:pt x="54" y="2347"/>
                  <a:pt x="162" y="1815"/>
                  <a:pt x="257" y="0"/>
                </a:cubicBezTo>
                <a:cubicBezTo>
                  <a:pt x="353" y="1815"/>
                  <a:pt x="460" y="2347"/>
                  <a:pt x="499" y="3079"/>
                </a:cubicBezTo>
                <a:cubicBezTo>
                  <a:pt x="508" y="3305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" name="Freeform 52">
            <a:extLst>
              <a:ext uri="{FF2B5EF4-FFF2-40B4-BE49-F238E27FC236}">
                <a16:creationId xmlns:a16="http://schemas.microsoft.com/office/drawing/2014/main" id="{B063330F-CF1A-4F21-8FE5-84250AF54A8C}"/>
              </a:ext>
            </a:extLst>
          </p:cNvPr>
          <p:cNvSpPr>
            <a:spLocks/>
          </p:cNvSpPr>
          <p:nvPr/>
        </p:nvSpPr>
        <p:spPr bwMode="auto">
          <a:xfrm>
            <a:off x="5064429" y="2922997"/>
            <a:ext cx="30956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6" y="3306"/>
                  <a:pt x="15" y="3079"/>
                </a:cubicBezTo>
                <a:cubicBezTo>
                  <a:pt x="54" y="2347"/>
                  <a:pt x="162" y="1816"/>
                  <a:pt x="257" y="0"/>
                </a:cubicBezTo>
                <a:cubicBezTo>
                  <a:pt x="353" y="1816"/>
                  <a:pt x="459" y="2347"/>
                  <a:pt x="499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Freeform 53">
            <a:extLst>
              <a:ext uri="{FF2B5EF4-FFF2-40B4-BE49-F238E27FC236}">
                <a16:creationId xmlns:a16="http://schemas.microsoft.com/office/drawing/2014/main" id="{6E59B7EE-45DC-468C-A902-DA26E715235D}"/>
              </a:ext>
            </a:extLst>
          </p:cNvPr>
          <p:cNvSpPr>
            <a:spLocks/>
          </p:cNvSpPr>
          <p:nvPr/>
        </p:nvSpPr>
        <p:spPr bwMode="auto">
          <a:xfrm>
            <a:off x="4339338" y="3181363"/>
            <a:ext cx="30956" cy="257175"/>
          </a:xfrm>
          <a:custGeom>
            <a:avLst/>
            <a:gdLst>
              <a:gd name="T0" fmla="*/ 0 w 514"/>
              <a:gd name="T1" fmla="*/ 3685 h 4175"/>
              <a:gd name="T2" fmla="*/ 16 w 514"/>
              <a:gd name="T3" fmla="*/ 3078 h 4175"/>
              <a:gd name="T4" fmla="*/ 258 w 514"/>
              <a:gd name="T5" fmla="*/ 0 h 4175"/>
              <a:gd name="T6" fmla="*/ 499 w 514"/>
              <a:gd name="T7" fmla="*/ 3078 h 4175"/>
              <a:gd name="T8" fmla="*/ 514 w 514"/>
              <a:gd name="T9" fmla="*/ 3685 h 4175"/>
              <a:gd name="T10" fmla="*/ 258 w 514"/>
              <a:gd name="T11" fmla="*/ 4175 h 4175"/>
              <a:gd name="T12" fmla="*/ 0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0" y="3685"/>
                </a:moveTo>
                <a:cubicBezTo>
                  <a:pt x="0" y="3512"/>
                  <a:pt x="6" y="3305"/>
                  <a:pt x="16" y="3078"/>
                </a:cubicBezTo>
                <a:cubicBezTo>
                  <a:pt x="55" y="2347"/>
                  <a:pt x="162" y="1815"/>
                  <a:pt x="258" y="0"/>
                </a:cubicBezTo>
                <a:cubicBezTo>
                  <a:pt x="353" y="1815"/>
                  <a:pt x="460" y="2347"/>
                  <a:pt x="499" y="3078"/>
                </a:cubicBezTo>
                <a:cubicBezTo>
                  <a:pt x="509" y="3305"/>
                  <a:pt x="514" y="3512"/>
                  <a:pt x="514" y="3685"/>
                </a:cubicBezTo>
                <a:cubicBezTo>
                  <a:pt x="514" y="4024"/>
                  <a:pt x="399" y="4175"/>
                  <a:pt x="258" y="4175"/>
                </a:cubicBezTo>
                <a:cubicBezTo>
                  <a:pt x="115" y="4175"/>
                  <a:pt x="0" y="4024"/>
                  <a:pt x="0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Freeform 54">
            <a:extLst>
              <a:ext uri="{FF2B5EF4-FFF2-40B4-BE49-F238E27FC236}">
                <a16:creationId xmlns:a16="http://schemas.microsoft.com/office/drawing/2014/main" id="{08EB8C00-3B4D-4FA1-B20B-EB0C94E27327}"/>
              </a:ext>
            </a:extLst>
          </p:cNvPr>
          <p:cNvSpPr>
            <a:spLocks/>
          </p:cNvSpPr>
          <p:nvPr/>
        </p:nvSpPr>
        <p:spPr bwMode="auto">
          <a:xfrm>
            <a:off x="4664379" y="3387341"/>
            <a:ext cx="30956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6" y="3305"/>
                  <a:pt x="15" y="3079"/>
                </a:cubicBezTo>
                <a:cubicBezTo>
                  <a:pt x="54" y="2347"/>
                  <a:pt x="161" y="1815"/>
                  <a:pt x="257" y="0"/>
                </a:cubicBezTo>
                <a:cubicBezTo>
                  <a:pt x="352" y="1815"/>
                  <a:pt x="460" y="2347"/>
                  <a:pt x="499" y="3079"/>
                </a:cubicBezTo>
                <a:cubicBezTo>
                  <a:pt x="508" y="3305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Freeform 55">
            <a:extLst>
              <a:ext uri="{FF2B5EF4-FFF2-40B4-BE49-F238E27FC236}">
                <a16:creationId xmlns:a16="http://schemas.microsoft.com/office/drawing/2014/main" id="{8775BE56-12FF-4145-AFA5-0DE54FCD9115}"/>
              </a:ext>
            </a:extLst>
          </p:cNvPr>
          <p:cNvSpPr>
            <a:spLocks/>
          </p:cNvSpPr>
          <p:nvPr/>
        </p:nvSpPr>
        <p:spPr bwMode="auto">
          <a:xfrm>
            <a:off x="3823798" y="3286138"/>
            <a:ext cx="32147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7"/>
                  <a:pt x="161" y="1815"/>
                  <a:pt x="257" y="0"/>
                </a:cubicBezTo>
                <a:cubicBezTo>
                  <a:pt x="352" y="1815"/>
                  <a:pt x="459" y="2347"/>
                  <a:pt x="499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Freeform 56">
            <a:extLst>
              <a:ext uri="{FF2B5EF4-FFF2-40B4-BE49-F238E27FC236}">
                <a16:creationId xmlns:a16="http://schemas.microsoft.com/office/drawing/2014/main" id="{6023C477-773B-49E8-91C8-B066F78C2807}"/>
              </a:ext>
            </a:extLst>
          </p:cNvPr>
          <p:cNvSpPr>
            <a:spLocks/>
          </p:cNvSpPr>
          <p:nvPr/>
        </p:nvSpPr>
        <p:spPr bwMode="auto">
          <a:xfrm>
            <a:off x="3448751" y="3131357"/>
            <a:ext cx="32147" cy="258366"/>
          </a:xfrm>
          <a:custGeom>
            <a:avLst/>
            <a:gdLst>
              <a:gd name="T0" fmla="*/ 0 w 514"/>
              <a:gd name="T1" fmla="*/ 3687 h 4176"/>
              <a:gd name="T2" fmla="*/ 15 w 514"/>
              <a:gd name="T3" fmla="*/ 3079 h 4176"/>
              <a:gd name="T4" fmla="*/ 256 w 514"/>
              <a:gd name="T5" fmla="*/ 0 h 4176"/>
              <a:gd name="T6" fmla="*/ 498 w 514"/>
              <a:gd name="T7" fmla="*/ 3079 h 4176"/>
              <a:gd name="T8" fmla="*/ 514 w 514"/>
              <a:gd name="T9" fmla="*/ 3687 h 4176"/>
              <a:gd name="T10" fmla="*/ 256 w 514"/>
              <a:gd name="T11" fmla="*/ 4176 h 4176"/>
              <a:gd name="T12" fmla="*/ 0 w 514"/>
              <a:gd name="T13" fmla="*/ 3687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7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8"/>
                  <a:pt x="161" y="1816"/>
                  <a:pt x="256" y="0"/>
                </a:cubicBezTo>
                <a:cubicBezTo>
                  <a:pt x="352" y="1816"/>
                  <a:pt x="459" y="2348"/>
                  <a:pt x="498" y="3079"/>
                </a:cubicBezTo>
                <a:cubicBezTo>
                  <a:pt x="508" y="3306"/>
                  <a:pt x="514" y="3513"/>
                  <a:pt x="514" y="3687"/>
                </a:cubicBezTo>
                <a:cubicBezTo>
                  <a:pt x="514" y="4025"/>
                  <a:pt x="398" y="4176"/>
                  <a:pt x="256" y="4176"/>
                </a:cubicBezTo>
                <a:cubicBezTo>
                  <a:pt x="115" y="4176"/>
                  <a:pt x="0" y="4025"/>
                  <a:pt x="0" y="3687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Freeform 57">
            <a:extLst>
              <a:ext uri="{FF2B5EF4-FFF2-40B4-BE49-F238E27FC236}">
                <a16:creationId xmlns:a16="http://schemas.microsoft.com/office/drawing/2014/main" id="{78AE6DF3-75AD-4F24-9ACB-0EDEE0012F44}"/>
              </a:ext>
            </a:extLst>
          </p:cNvPr>
          <p:cNvSpPr>
            <a:spLocks/>
          </p:cNvSpPr>
          <p:nvPr/>
        </p:nvSpPr>
        <p:spPr bwMode="auto">
          <a:xfrm>
            <a:off x="3041557" y="3330191"/>
            <a:ext cx="32147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8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8"/>
                  <a:pt x="161" y="1816"/>
                  <a:pt x="257" y="0"/>
                </a:cubicBezTo>
                <a:cubicBezTo>
                  <a:pt x="352" y="1816"/>
                  <a:pt x="459" y="2348"/>
                  <a:pt x="498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" name="Freeform 58">
            <a:extLst>
              <a:ext uri="{FF2B5EF4-FFF2-40B4-BE49-F238E27FC236}">
                <a16:creationId xmlns:a16="http://schemas.microsoft.com/office/drawing/2014/main" id="{603CE9FD-5271-4568-8194-208AD96D2619}"/>
              </a:ext>
            </a:extLst>
          </p:cNvPr>
          <p:cNvSpPr>
            <a:spLocks/>
          </p:cNvSpPr>
          <p:nvPr/>
        </p:nvSpPr>
        <p:spPr bwMode="auto">
          <a:xfrm>
            <a:off x="2739138" y="3193269"/>
            <a:ext cx="32147" cy="258366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6" y="3306"/>
                  <a:pt x="15" y="3079"/>
                </a:cubicBezTo>
                <a:cubicBezTo>
                  <a:pt x="54" y="2347"/>
                  <a:pt x="162" y="1815"/>
                  <a:pt x="257" y="0"/>
                </a:cubicBezTo>
                <a:cubicBezTo>
                  <a:pt x="353" y="1815"/>
                  <a:pt x="460" y="2347"/>
                  <a:pt x="499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" name="Freeform 59">
            <a:extLst>
              <a:ext uri="{FF2B5EF4-FFF2-40B4-BE49-F238E27FC236}">
                <a16:creationId xmlns:a16="http://schemas.microsoft.com/office/drawing/2014/main" id="{7CA8C008-813B-4C90-945E-B3E7A7770F8C}"/>
              </a:ext>
            </a:extLst>
          </p:cNvPr>
          <p:cNvSpPr>
            <a:spLocks/>
          </p:cNvSpPr>
          <p:nvPr/>
        </p:nvSpPr>
        <p:spPr bwMode="auto">
          <a:xfrm>
            <a:off x="2340279" y="3392103"/>
            <a:ext cx="30956" cy="257175"/>
          </a:xfrm>
          <a:custGeom>
            <a:avLst/>
            <a:gdLst>
              <a:gd name="T0" fmla="*/ 0 w 514"/>
              <a:gd name="T1" fmla="*/ 3686 h 4175"/>
              <a:gd name="T2" fmla="*/ 15 w 514"/>
              <a:gd name="T3" fmla="*/ 3079 h 4175"/>
              <a:gd name="T4" fmla="*/ 257 w 514"/>
              <a:gd name="T5" fmla="*/ 0 h 4175"/>
              <a:gd name="T6" fmla="*/ 499 w 514"/>
              <a:gd name="T7" fmla="*/ 3079 h 4175"/>
              <a:gd name="T8" fmla="*/ 514 w 514"/>
              <a:gd name="T9" fmla="*/ 3686 h 4175"/>
              <a:gd name="T10" fmla="*/ 257 w 514"/>
              <a:gd name="T11" fmla="*/ 4175 h 4175"/>
              <a:gd name="T12" fmla="*/ 0 w 514"/>
              <a:gd name="T13" fmla="*/ 3686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0" y="3686"/>
                </a:moveTo>
                <a:cubicBezTo>
                  <a:pt x="0" y="3513"/>
                  <a:pt x="5" y="3305"/>
                  <a:pt x="15" y="3079"/>
                </a:cubicBezTo>
                <a:cubicBezTo>
                  <a:pt x="54" y="2347"/>
                  <a:pt x="161" y="1815"/>
                  <a:pt x="257" y="0"/>
                </a:cubicBezTo>
                <a:cubicBezTo>
                  <a:pt x="352" y="1815"/>
                  <a:pt x="460" y="2347"/>
                  <a:pt x="499" y="3079"/>
                </a:cubicBezTo>
                <a:cubicBezTo>
                  <a:pt x="508" y="3305"/>
                  <a:pt x="514" y="3513"/>
                  <a:pt x="514" y="3686"/>
                </a:cubicBezTo>
                <a:cubicBezTo>
                  <a:pt x="514" y="4024"/>
                  <a:pt x="399" y="4175"/>
                  <a:pt x="257" y="4175"/>
                </a:cubicBezTo>
                <a:cubicBezTo>
                  <a:pt x="115" y="4175"/>
                  <a:pt x="0" y="4024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" name="Freeform 60">
            <a:extLst>
              <a:ext uri="{FF2B5EF4-FFF2-40B4-BE49-F238E27FC236}">
                <a16:creationId xmlns:a16="http://schemas.microsoft.com/office/drawing/2014/main" id="{E7E69DB3-3102-47D5-8835-B0AF1AE7FEDD}"/>
              </a:ext>
            </a:extLst>
          </p:cNvPr>
          <p:cNvSpPr>
            <a:spLocks/>
          </p:cNvSpPr>
          <p:nvPr/>
        </p:nvSpPr>
        <p:spPr bwMode="auto">
          <a:xfrm>
            <a:off x="1940229" y="3256372"/>
            <a:ext cx="30956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6" y="3306"/>
                  <a:pt x="15" y="3079"/>
                </a:cubicBezTo>
                <a:cubicBezTo>
                  <a:pt x="54" y="2348"/>
                  <a:pt x="161" y="1815"/>
                  <a:pt x="257" y="0"/>
                </a:cubicBezTo>
                <a:cubicBezTo>
                  <a:pt x="352" y="1815"/>
                  <a:pt x="460" y="2348"/>
                  <a:pt x="499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Freeform 61">
            <a:extLst>
              <a:ext uri="{FF2B5EF4-FFF2-40B4-BE49-F238E27FC236}">
                <a16:creationId xmlns:a16="http://schemas.microsoft.com/office/drawing/2014/main" id="{B2AE468E-13A5-4266-8E28-5E81D29EF351}"/>
              </a:ext>
            </a:extLst>
          </p:cNvPr>
          <p:cNvSpPr>
            <a:spLocks/>
          </p:cNvSpPr>
          <p:nvPr/>
        </p:nvSpPr>
        <p:spPr bwMode="auto">
          <a:xfrm>
            <a:off x="1540179" y="3450444"/>
            <a:ext cx="32147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8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8"/>
                  <a:pt x="161" y="1815"/>
                  <a:pt x="257" y="0"/>
                </a:cubicBezTo>
                <a:cubicBezTo>
                  <a:pt x="352" y="1815"/>
                  <a:pt x="459" y="2348"/>
                  <a:pt x="498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Freeform 62">
            <a:extLst>
              <a:ext uri="{FF2B5EF4-FFF2-40B4-BE49-F238E27FC236}">
                <a16:creationId xmlns:a16="http://schemas.microsoft.com/office/drawing/2014/main" id="{FEFBF20A-91D2-4080-9DDE-64009FC4C9B6}"/>
              </a:ext>
            </a:extLst>
          </p:cNvPr>
          <p:cNvSpPr>
            <a:spLocks/>
          </p:cNvSpPr>
          <p:nvPr/>
        </p:nvSpPr>
        <p:spPr bwMode="auto">
          <a:xfrm>
            <a:off x="1140129" y="3236132"/>
            <a:ext cx="32147" cy="258366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8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7"/>
                  <a:pt x="161" y="1815"/>
                  <a:pt x="257" y="0"/>
                </a:cubicBezTo>
                <a:cubicBezTo>
                  <a:pt x="352" y="1815"/>
                  <a:pt x="459" y="2347"/>
                  <a:pt x="498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8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" name="Freeform 63">
            <a:extLst>
              <a:ext uri="{FF2B5EF4-FFF2-40B4-BE49-F238E27FC236}">
                <a16:creationId xmlns:a16="http://schemas.microsoft.com/office/drawing/2014/main" id="{DAB33C70-0204-48F6-BAF1-CAE022B89A40}"/>
              </a:ext>
            </a:extLst>
          </p:cNvPr>
          <p:cNvSpPr>
            <a:spLocks/>
          </p:cNvSpPr>
          <p:nvPr/>
        </p:nvSpPr>
        <p:spPr bwMode="auto">
          <a:xfrm>
            <a:off x="1129413" y="3780247"/>
            <a:ext cx="32147" cy="257175"/>
          </a:xfrm>
          <a:custGeom>
            <a:avLst/>
            <a:gdLst>
              <a:gd name="T0" fmla="*/ 514 w 514"/>
              <a:gd name="T1" fmla="*/ 3686 h 4175"/>
              <a:gd name="T2" fmla="*/ 499 w 514"/>
              <a:gd name="T3" fmla="*/ 3079 h 4175"/>
              <a:gd name="T4" fmla="*/ 257 w 514"/>
              <a:gd name="T5" fmla="*/ 0 h 4175"/>
              <a:gd name="T6" fmla="*/ 15 w 514"/>
              <a:gd name="T7" fmla="*/ 3079 h 4175"/>
              <a:gd name="T8" fmla="*/ 0 w 514"/>
              <a:gd name="T9" fmla="*/ 3686 h 4175"/>
              <a:gd name="T10" fmla="*/ 257 w 514"/>
              <a:gd name="T11" fmla="*/ 4175 h 4175"/>
              <a:gd name="T12" fmla="*/ 514 w 514"/>
              <a:gd name="T13" fmla="*/ 3686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514" y="3686"/>
                </a:moveTo>
                <a:cubicBezTo>
                  <a:pt x="514" y="3513"/>
                  <a:pt x="508" y="3305"/>
                  <a:pt x="499" y="3079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1" y="1815"/>
                  <a:pt x="54" y="2347"/>
                  <a:pt x="15" y="3079"/>
                </a:cubicBezTo>
                <a:cubicBezTo>
                  <a:pt x="6" y="3305"/>
                  <a:pt x="0" y="3513"/>
                  <a:pt x="0" y="3686"/>
                </a:cubicBezTo>
                <a:cubicBezTo>
                  <a:pt x="0" y="4024"/>
                  <a:pt x="115" y="4175"/>
                  <a:pt x="257" y="4175"/>
                </a:cubicBezTo>
                <a:cubicBezTo>
                  <a:pt x="399" y="4175"/>
                  <a:pt x="514" y="4024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Freeform 64">
            <a:extLst>
              <a:ext uri="{FF2B5EF4-FFF2-40B4-BE49-F238E27FC236}">
                <a16:creationId xmlns:a16="http://schemas.microsoft.com/office/drawing/2014/main" id="{2EC8A67C-35DF-40DA-9A98-A857087AE3F0}"/>
              </a:ext>
            </a:extLst>
          </p:cNvPr>
          <p:cNvSpPr>
            <a:spLocks/>
          </p:cNvSpPr>
          <p:nvPr/>
        </p:nvSpPr>
        <p:spPr bwMode="auto">
          <a:xfrm>
            <a:off x="1529463" y="3923122"/>
            <a:ext cx="32147" cy="258366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9" y="3079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2" y="1815"/>
                  <a:pt x="54" y="2347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" name="Freeform 65">
            <a:extLst>
              <a:ext uri="{FF2B5EF4-FFF2-40B4-BE49-F238E27FC236}">
                <a16:creationId xmlns:a16="http://schemas.microsoft.com/office/drawing/2014/main" id="{E4327224-CF38-4F9E-87A9-ECF654EFD96D}"/>
              </a:ext>
            </a:extLst>
          </p:cNvPr>
          <p:cNvSpPr>
            <a:spLocks/>
          </p:cNvSpPr>
          <p:nvPr/>
        </p:nvSpPr>
        <p:spPr bwMode="auto">
          <a:xfrm>
            <a:off x="1929513" y="3783819"/>
            <a:ext cx="32147" cy="258366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5"/>
                  <a:pt x="499" y="3079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2" y="1815"/>
                  <a:pt x="54" y="2347"/>
                  <a:pt x="15" y="3079"/>
                </a:cubicBezTo>
                <a:cubicBezTo>
                  <a:pt x="6" y="3305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Freeform 67">
            <a:extLst>
              <a:ext uri="{FF2B5EF4-FFF2-40B4-BE49-F238E27FC236}">
                <a16:creationId xmlns:a16="http://schemas.microsoft.com/office/drawing/2014/main" id="{98286FF8-9EE1-4094-BBCE-EDBDE9F5C27D}"/>
              </a:ext>
            </a:extLst>
          </p:cNvPr>
          <p:cNvSpPr>
            <a:spLocks/>
          </p:cNvSpPr>
          <p:nvPr/>
        </p:nvSpPr>
        <p:spPr bwMode="auto">
          <a:xfrm>
            <a:off x="2340279" y="3993370"/>
            <a:ext cx="30956" cy="254794"/>
          </a:xfrm>
          <a:custGeom>
            <a:avLst/>
            <a:gdLst>
              <a:gd name="T0" fmla="*/ 507 w 507"/>
              <a:gd name="T1" fmla="*/ 3637 h 4121"/>
              <a:gd name="T2" fmla="*/ 492 w 507"/>
              <a:gd name="T3" fmla="*/ 3038 h 4121"/>
              <a:gd name="T4" fmla="*/ 254 w 507"/>
              <a:gd name="T5" fmla="*/ 0 h 4121"/>
              <a:gd name="T6" fmla="*/ 15 w 507"/>
              <a:gd name="T7" fmla="*/ 3038 h 4121"/>
              <a:gd name="T8" fmla="*/ 0 w 507"/>
              <a:gd name="T9" fmla="*/ 3637 h 4121"/>
              <a:gd name="T10" fmla="*/ 254 w 507"/>
              <a:gd name="T11" fmla="*/ 4121 h 4121"/>
              <a:gd name="T12" fmla="*/ 507 w 507"/>
              <a:gd name="T13" fmla="*/ 3637 h 4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7" h="4121">
                <a:moveTo>
                  <a:pt x="507" y="3637"/>
                </a:moveTo>
                <a:cubicBezTo>
                  <a:pt x="507" y="3467"/>
                  <a:pt x="502" y="3262"/>
                  <a:pt x="492" y="3038"/>
                </a:cubicBezTo>
                <a:cubicBezTo>
                  <a:pt x="454" y="2317"/>
                  <a:pt x="348" y="1791"/>
                  <a:pt x="254" y="0"/>
                </a:cubicBezTo>
                <a:cubicBezTo>
                  <a:pt x="160" y="1791"/>
                  <a:pt x="54" y="2317"/>
                  <a:pt x="15" y="3038"/>
                </a:cubicBezTo>
                <a:cubicBezTo>
                  <a:pt x="6" y="3262"/>
                  <a:pt x="0" y="3467"/>
                  <a:pt x="0" y="3637"/>
                </a:cubicBezTo>
                <a:cubicBezTo>
                  <a:pt x="0" y="3972"/>
                  <a:pt x="114" y="4121"/>
                  <a:pt x="254" y="4121"/>
                </a:cubicBezTo>
                <a:cubicBezTo>
                  <a:pt x="394" y="4121"/>
                  <a:pt x="507" y="3972"/>
                  <a:pt x="507" y="3637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Freeform 69">
            <a:extLst>
              <a:ext uri="{FF2B5EF4-FFF2-40B4-BE49-F238E27FC236}">
                <a16:creationId xmlns:a16="http://schemas.microsoft.com/office/drawing/2014/main" id="{CFDD4CC8-98A9-4CC9-A722-0B4B3DB65AD1}"/>
              </a:ext>
            </a:extLst>
          </p:cNvPr>
          <p:cNvSpPr>
            <a:spLocks/>
          </p:cNvSpPr>
          <p:nvPr/>
        </p:nvSpPr>
        <p:spPr bwMode="auto">
          <a:xfrm>
            <a:off x="3529713" y="3823110"/>
            <a:ext cx="30956" cy="257175"/>
          </a:xfrm>
          <a:custGeom>
            <a:avLst/>
            <a:gdLst>
              <a:gd name="T0" fmla="*/ 514 w 514"/>
              <a:gd name="T1" fmla="*/ 3687 h 4176"/>
              <a:gd name="T2" fmla="*/ 498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7 h 4176"/>
              <a:gd name="T10" fmla="*/ 257 w 514"/>
              <a:gd name="T11" fmla="*/ 4176 h 4176"/>
              <a:gd name="T12" fmla="*/ 514 w 514"/>
              <a:gd name="T13" fmla="*/ 3687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7"/>
                </a:moveTo>
                <a:cubicBezTo>
                  <a:pt x="514" y="3513"/>
                  <a:pt x="508" y="3306"/>
                  <a:pt x="498" y="3079"/>
                </a:cubicBezTo>
                <a:cubicBezTo>
                  <a:pt x="459" y="2348"/>
                  <a:pt x="352" y="1816"/>
                  <a:pt x="257" y="0"/>
                </a:cubicBezTo>
                <a:cubicBezTo>
                  <a:pt x="161" y="1816"/>
                  <a:pt x="54" y="2348"/>
                  <a:pt x="15" y="3079"/>
                </a:cubicBezTo>
                <a:cubicBezTo>
                  <a:pt x="5" y="3306"/>
                  <a:pt x="0" y="3513"/>
                  <a:pt x="0" y="3687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8" y="4176"/>
                  <a:pt x="514" y="4025"/>
                  <a:pt x="514" y="3687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" name="Freeform 72">
            <a:extLst>
              <a:ext uri="{FF2B5EF4-FFF2-40B4-BE49-F238E27FC236}">
                <a16:creationId xmlns:a16="http://schemas.microsoft.com/office/drawing/2014/main" id="{6AC1AD4D-888B-42AF-A759-BC4326DD1529}"/>
              </a:ext>
            </a:extLst>
          </p:cNvPr>
          <p:cNvSpPr>
            <a:spLocks/>
          </p:cNvSpPr>
          <p:nvPr/>
        </p:nvSpPr>
        <p:spPr bwMode="auto">
          <a:xfrm>
            <a:off x="4691763" y="3461160"/>
            <a:ext cx="32147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9" y="3079"/>
                </a:cubicBezTo>
                <a:cubicBezTo>
                  <a:pt x="460" y="2348"/>
                  <a:pt x="352" y="1816"/>
                  <a:pt x="257" y="0"/>
                </a:cubicBezTo>
                <a:cubicBezTo>
                  <a:pt x="161" y="1816"/>
                  <a:pt x="54" y="2348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Freeform 73">
            <a:extLst>
              <a:ext uri="{FF2B5EF4-FFF2-40B4-BE49-F238E27FC236}">
                <a16:creationId xmlns:a16="http://schemas.microsoft.com/office/drawing/2014/main" id="{40925494-448B-48C8-9F40-53E3704B915D}"/>
              </a:ext>
            </a:extLst>
          </p:cNvPr>
          <p:cNvSpPr>
            <a:spLocks/>
          </p:cNvSpPr>
          <p:nvPr/>
        </p:nvSpPr>
        <p:spPr bwMode="auto">
          <a:xfrm>
            <a:off x="5091813" y="3325428"/>
            <a:ext cx="30956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5"/>
                  <a:pt x="499" y="3079"/>
                </a:cubicBezTo>
                <a:cubicBezTo>
                  <a:pt x="459" y="2347"/>
                  <a:pt x="353" y="1815"/>
                  <a:pt x="257" y="0"/>
                </a:cubicBezTo>
                <a:cubicBezTo>
                  <a:pt x="162" y="1815"/>
                  <a:pt x="54" y="2347"/>
                  <a:pt x="15" y="3079"/>
                </a:cubicBezTo>
                <a:cubicBezTo>
                  <a:pt x="5" y="3305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Freeform 74">
            <a:extLst>
              <a:ext uri="{FF2B5EF4-FFF2-40B4-BE49-F238E27FC236}">
                <a16:creationId xmlns:a16="http://schemas.microsoft.com/office/drawing/2014/main" id="{299F0BE7-85E0-4C31-87EC-30EA91F10542}"/>
              </a:ext>
            </a:extLst>
          </p:cNvPr>
          <p:cNvSpPr>
            <a:spLocks/>
          </p:cNvSpPr>
          <p:nvPr/>
        </p:nvSpPr>
        <p:spPr bwMode="auto">
          <a:xfrm>
            <a:off x="5491863" y="3519501"/>
            <a:ext cx="30956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9" y="3306"/>
                  <a:pt x="499" y="3079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2" y="1815"/>
                  <a:pt x="54" y="2347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6" name="Freeform 75">
            <a:extLst>
              <a:ext uri="{FF2B5EF4-FFF2-40B4-BE49-F238E27FC236}">
                <a16:creationId xmlns:a16="http://schemas.microsoft.com/office/drawing/2014/main" id="{D870F1C8-5AED-4686-B1E8-6E5CF038B6F4}"/>
              </a:ext>
            </a:extLst>
          </p:cNvPr>
          <p:cNvSpPr>
            <a:spLocks/>
          </p:cNvSpPr>
          <p:nvPr/>
        </p:nvSpPr>
        <p:spPr bwMode="auto">
          <a:xfrm>
            <a:off x="5891913" y="3305188"/>
            <a:ext cx="30956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8 h 4176"/>
              <a:gd name="T4" fmla="*/ 257 w 514"/>
              <a:gd name="T5" fmla="*/ 0 h 4176"/>
              <a:gd name="T6" fmla="*/ 15 w 514"/>
              <a:gd name="T7" fmla="*/ 3078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9" y="3305"/>
                  <a:pt x="499" y="3078"/>
                </a:cubicBezTo>
                <a:cubicBezTo>
                  <a:pt x="460" y="2347"/>
                  <a:pt x="353" y="1815"/>
                  <a:pt x="257" y="0"/>
                </a:cubicBezTo>
                <a:cubicBezTo>
                  <a:pt x="162" y="1815"/>
                  <a:pt x="54" y="2347"/>
                  <a:pt x="15" y="3078"/>
                </a:cubicBezTo>
                <a:cubicBezTo>
                  <a:pt x="6" y="3305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Freeform 76">
            <a:extLst>
              <a:ext uri="{FF2B5EF4-FFF2-40B4-BE49-F238E27FC236}">
                <a16:creationId xmlns:a16="http://schemas.microsoft.com/office/drawing/2014/main" id="{C256ABAE-A72D-420E-AB9F-264E0DF49B8C}"/>
              </a:ext>
            </a:extLst>
          </p:cNvPr>
          <p:cNvSpPr>
            <a:spLocks/>
          </p:cNvSpPr>
          <p:nvPr/>
        </p:nvSpPr>
        <p:spPr bwMode="auto">
          <a:xfrm>
            <a:off x="5750229" y="3636182"/>
            <a:ext cx="32147" cy="257175"/>
          </a:xfrm>
          <a:custGeom>
            <a:avLst/>
            <a:gdLst>
              <a:gd name="T0" fmla="*/ 0 w 514"/>
              <a:gd name="T1" fmla="*/ 3685 h 4175"/>
              <a:gd name="T2" fmla="*/ 15 w 514"/>
              <a:gd name="T3" fmla="*/ 3078 h 4175"/>
              <a:gd name="T4" fmla="*/ 257 w 514"/>
              <a:gd name="T5" fmla="*/ 0 h 4175"/>
              <a:gd name="T6" fmla="*/ 499 w 514"/>
              <a:gd name="T7" fmla="*/ 3078 h 4175"/>
              <a:gd name="T8" fmla="*/ 514 w 514"/>
              <a:gd name="T9" fmla="*/ 3685 h 4175"/>
              <a:gd name="T10" fmla="*/ 257 w 514"/>
              <a:gd name="T11" fmla="*/ 4175 h 4175"/>
              <a:gd name="T12" fmla="*/ 0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0" y="3685"/>
                </a:moveTo>
                <a:cubicBezTo>
                  <a:pt x="0" y="3512"/>
                  <a:pt x="5" y="3305"/>
                  <a:pt x="15" y="3078"/>
                </a:cubicBezTo>
                <a:cubicBezTo>
                  <a:pt x="54" y="2347"/>
                  <a:pt x="162" y="1815"/>
                  <a:pt x="257" y="0"/>
                </a:cubicBezTo>
                <a:cubicBezTo>
                  <a:pt x="352" y="1815"/>
                  <a:pt x="460" y="2347"/>
                  <a:pt x="499" y="3078"/>
                </a:cubicBezTo>
                <a:cubicBezTo>
                  <a:pt x="508" y="3305"/>
                  <a:pt x="514" y="3512"/>
                  <a:pt x="514" y="3685"/>
                </a:cubicBezTo>
                <a:cubicBezTo>
                  <a:pt x="514" y="4024"/>
                  <a:pt x="399" y="4175"/>
                  <a:pt x="257" y="4175"/>
                </a:cubicBezTo>
                <a:cubicBezTo>
                  <a:pt x="115" y="4175"/>
                  <a:pt x="0" y="4024"/>
                  <a:pt x="0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8" name="Freeform 77">
            <a:extLst>
              <a:ext uri="{FF2B5EF4-FFF2-40B4-BE49-F238E27FC236}">
                <a16:creationId xmlns:a16="http://schemas.microsoft.com/office/drawing/2014/main" id="{1D7BDF6F-F8B1-4B4D-8B5E-B23D26A24ECE}"/>
              </a:ext>
            </a:extLst>
          </p:cNvPr>
          <p:cNvSpPr>
            <a:spLocks/>
          </p:cNvSpPr>
          <p:nvPr/>
        </p:nvSpPr>
        <p:spPr bwMode="auto">
          <a:xfrm>
            <a:off x="5350179" y="3779057"/>
            <a:ext cx="32147" cy="258366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7"/>
                  <a:pt x="161" y="1815"/>
                  <a:pt x="257" y="0"/>
                </a:cubicBezTo>
                <a:cubicBezTo>
                  <a:pt x="352" y="1815"/>
                  <a:pt x="460" y="2347"/>
                  <a:pt x="499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9" name="Freeform 78">
            <a:extLst>
              <a:ext uri="{FF2B5EF4-FFF2-40B4-BE49-F238E27FC236}">
                <a16:creationId xmlns:a16="http://schemas.microsoft.com/office/drawing/2014/main" id="{AEDE1FCE-9C69-4657-80DF-E07B5F087688}"/>
              </a:ext>
            </a:extLst>
          </p:cNvPr>
          <p:cNvSpPr>
            <a:spLocks/>
          </p:cNvSpPr>
          <p:nvPr/>
        </p:nvSpPr>
        <p:spPr bwMode="auto">
          <a:xfrm>
            <a:off x="4958463" y="3620703"/>
            <a:ext cx="32147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6" y="3305"/>
                  <a:pt x="15" y="3079"/>
                </a:cubicBezTo>
                <a:cubicBezTo>
                  <a:pt x="54" y="2347"/>
                  <a:pt x="161" y="1815"/>
                  <a:pt x="257" y="0"/>
                </a:cubicBezTo>
                <a:cubicBezTo>
                  <a:pt x="352" y="1815"/>
                  <a:pt x="460" y="2347"/>
                  <a:pt x="499" y="3079"/>
                </a:cubicBezTo>
                <a:cubicBezTo>
                  <a:pt x="509" y="3305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0" name="Freeform 86">
            <a:extLst>
              <a:ext uri="{FF2B5EF4-FFF2-40B4-BE49-F238E27FC236}">
                <a16:creationId xmlns:a16="http://schemas.microsoft.com/office/drawing/2014/main" id="{EA6EF27D-4115-4E05-A891-36A3524D3D62}"/>
              </a:ext>
            </a:extLst>
          </p:cNvPr>
          <p:cNvSpPr>
            <a:spLocks/>
          </p:cNvSpPr>
          <p:nvPr/>
        </p:nvSpPr>
        <p:spPr bwMode="auto">
          <a:xfrm>
            <a:off x="1872363" y="4304122"/>
            <a:ext cx="30956" cy="258366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8"/>
                  <a:pt x="161" y="1815"/>
                  <a:pt x="257" y="0"/>
                </a:cubicBezTo>
                <a:cubicBezTo>
                  <a:pt x="352" y="1815"/>
                  <a:pt x="460" y="2348"/>
                  <a:pt x="499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1" name="Freeform 87">
            <a:extLst>
              <a:ext uri="{FF2B5EF4-FFF2-40B4-BE49-F238E27FC236}">
                <a16:creationId xmlns:a16="http://schemas.microsoft.com/office/drawing/2014/main" id="{31271277-10BB-4CC6-849F-F9349BF725B9}"/>
              </a:ext>
            </a:extLst>
          </p:cNvPr>
          <p:cNvSpPr>
            <a:spLocks/>
          </p:cNvSpPr>
          <p:nvPr/>
        </p:nvSpPr>
        <p:spPr bwMode="auto">
          <a:xfrm>
            <a:off x="1472313" y="4498194"/>
            <a:ext cx="32147" cy="258366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8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8"/>
                  <a:pt x="161" y="1815"/>
                  <a:pt x="257" y="0"/>
                </a:cubicBezTo>
                <a:cubicBezTo>
                  <a:pt x="352" y="1815"/>
                  <a:pt x="459" y="2348"/>
                  <a:pt x="498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2" name="Freeform 88">
            <a:extLst>
              <a:ext uri="{FF2B5EF4-FFF2-40B4-BE49-F238E27FC236}">
                <a16:creationId xmlns:a16="http://schemas.microsoft.com/office/drawing/2014/main" id="{873EF11C-3D24-4BBF-A082-2241586199C2}"/>
              </a:ext>
            </a:extLst>
          </p:cNvPr>
          <p:cNvSpPr>
            <a:spLocks/>
          </p:cNvSpPr>
          <p:nvPr/>
        </p:nvSpPr>
        <p:spPr bwMode="auto">
          <a:xfrm>
            <a:off x="1072263" y="4285072"/>
            <a:ext cx="32147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8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7"/>
                  <a:pt x="161" y="1815"/>
                  <a:pt x="257" y="0"/>
                </a:cubicBezTo>
                <a:cubicBezTo>
                  <a:pt x="352" y="1815"/>
                  <a:pt x="459" y="2347"/>
                  <a:pt x="498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8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3" name="Freeform 89">
            <a:extLst>
              <a:ext uri="{FF2B5EF4-FFF2-40B4-BE49-F238E27FC236}">
                <a16:creationId xmlns:a16="http://schemas.microsoft.com/office/drawing/2014/main" id="{80E53470-0B3E-4A86-B485-68A3E911FB76}"/>
              </a:ext>
            </a:extLst>
          </p:cNvPr>
          <p:cNvSpPr>
            <a:spLocks/>
          </p:cNvSpPr>
          <p:nvPr/>
        </p:nvSpPr>
        <p:spPr bwMode="auto">
          <a:xfrm>
            <a:off x="1152035" y="4805376"/>
            <a:ext cx="30956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9" y="3079"/>
                </a:cubicBezTo>
                <a:cubicBezTo>
                  <a:pt x="460" y="2348"/>
                  <a:pt x="352" y="1816"/>
                  <a:pt x="257" y="0"/>
                </a:cubicBezTo>
                <a:cubicBezTo>
                  <a:pt x="161" y="1816"/>
                  <a:pt x="54" y="2348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4" name="Freeform 90">
            <a:extLst>
              <a:ext uri="{FF2B5EF4-FFF2-40B4-BE49-F238E27FC236}">
                <a16:creationId xmlns:a16="http://schemas.microsoft.com/office/drawing/2014/main" id="{82EEF440-BAE4-491D-AB38-3CD69B307938}"/>
              </a:ext>
            </a:extLst>
          </p:cNvPr>
          <p:cNvSpPr>
            <a:spLocks/>
          </p:cNvSpPr>
          <p:nvPr/>
        </p:nvSpPr>
        <p:spPr bwMode="auto">
          <a:xfrm>
            <a:off x="1550894" y="4948251"/>
            <a:ext cx="32147" cy="258366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5"/>
                  <a:pt x="499" y="3079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2" y="1815"/>
                  <a:pt x="54" y="2347"/>
                  <a:pt x="15" y="3079"/>
                </a:cubicBezTo>
                <a:cubicBezTo>
                  <a:pt x="6" y="3305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5" name="Freeform 91">
            <a:extLst>
              <a:ext uri="{FF2B5EF4-FFF2-40B4-BE49-F238E27FC236}">
                <a16:creationId xmlns:a16="http://schemas.microsoft.com/office/drawing/2014/main" id="{8CB6A8DF-6AEF-44C0-81AB-38D53E63F1EF}"/>
              </a:ext>
            </a:extLst>
          </p:cNvPr>
          <p:cNvSpPr>
            <a:spLocks/>
          </p:cNvSpPr>
          <p:nvPr/>
        </p:nvSpPr>
        <p:spPr bwMode="auto">
          <a:xfrm>
            <a:off x="1950944" y="4808947"/>
            <a:ext cx="32147" cy="257175"/>
          </a:xfrm>
          <a:custGeom>
            <a:avLst/>
            <a:gdLst>
              <a:gd name="T0" fmla="*/ 514 w 514"/>
              <a:gd name="T1" fmla="*/ 3685 h 4175"/>
              <a:gd name="T2" fmla="*/ 499 w 514"/>
              <a:gd name="T3" fmla="*/ 3078 h 4175"/>
              <a:gd name="T4" fmla="*/ 257 w 514"/>
              <a:gd name="T5" fmla="*/ 0 h 4175"/>
              <a:gd name="T6" fmla="*/ 15 w 514"/>
              <a:gd name="T7" fmla="*/ 3078 h 4175"/>
              <a:gd name="T8" fmla="*/ 0 w 514"/>
              <a:gd name="T9" fmla="*/ 3685 h 4175"/>
              <a:gd name="T10" fmla="*/ 257 w 514"/>
              <a:gd name="T11" fmla="*/ 4175 h 4175"/>
              <a:gd name="T12" fmla="*/ 514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514" y="3685"/>
                </a:moveTo>
                <a:cubicBezTo>
                  <a:pt x="514" y="3512"/>
                  <a:pt x="508" y="3305"/>
                  <a:pt x="499" y="3078"/>
                </a:cubicBezTo>
                <a:cubicBezTo>
                  <a:pt x="460" y="2347"/>
                  <a:pt x="353" y="1815"/>
                  <a:pt x="257" y="0"/>
                </a:cubicBezTo>
                <a:cubicBezTo>
                  <a:pt x="162" y="1815"/>
                  <a:pt x="54" y="2347"/>
                  <a:pt x="15" y="3078"/>
                </a:cubicBezTo>
                <a:cubicBezTo>
                  <a:pt x="6" y="3305"/>
                  <a:pt x="0" y="3512"/>
                  <a:pt x="0" y="3685"/>
                </a:cubicBezTo>
                <a:cubicBezTo>
                  <a:pt x="0" y="4024"/>
                  <a:pt x="115" y="4175"/>
                  <a:pt x="257" y="4175"/>
                </a:cubicBezTo>
                <a:cubicBezTo>
                  <a:pt x="399" y="4175"/>
                  <a:pt x="514" y="4024"/>
                  <a:pt x="514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6" name="Freeform 112">
            <a:extLst>
              <a:ext uri="{FF2B5EF4-FFF2-40B4-BE49-F238E27FC236}">
                <a16:creationId xmlns:a16="http://schemas.microsoft.com/office/drawing/2014/main" id="{985C2310-51B9-45FA-86ED-58E73115B5E0}"/>
              </a:ext>
            </a:extLst>
          </p:cNvPr>
          <p:cNvSpPr>
            <a:spLocks/>
          </p:cNvSpPr>
          <p:nvPr/>
        </p:nvSpPr>
        <p:spPr bwMode="auto">
          <a:xfrm>
            <a:off x="1893794" y="5329251"/>
            <a:ext cx="32147" cy="258366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5"/>
                  <a:pt x="15" y="3079"/>
                </a:cubicBezTo>
                <a:cubicBezTo>
                  <a:pt x="54" y="2347"/>
                  <a:pt x="161" y="1815"/>
                  <a:pt x="257" y="0"/>
                </a:cubicBezTo>
                <a:cubicBezTo>
                  <a:pt x="352" y="1815"/>
                  <a:pt x="460" y="2347"/>
                  <a:pt x="499" y="3079"/>
                </a:cubicBezTo>
                <a:cubicBezTo>
                  <a:pt x="508" y="3305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7" name="Freeform 113">
            <a:extLst>
              <a:ext uri="{FF2B5EF4-FFF2-40B4-BE49-F238E27FC236}">
                <a16:creationId xmlns:a16="http://schemas.microsoft.com/office/drawing/2014/main" id="{F69EEA70-E13A-4F1D-AC91-0901D82D986F}"/>
              </a:ext>
            </a:extLst>
          </p:cNvPr>
          <p:cNvSpPr>
            <a:spLocks/>
          </p:cNvSpPr>
          <p:nvPr/>
        </p:nvSpPr>
        <p:spPr bwMode="auto">
          <a:xfrm>
            <a:off x="1493744" y="5523322"/>
            <a:ext cx="32147" cy="258366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8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7"/>
                  <a:pt x="161" y="1815"/>
                  <a:pt x="257" y="0"/>
                </a:cubicBezTo>
                <a:cubicBezTo>
                  <a:pt x="352" y="1815"/>
                  <a:pt x="459" y="2347"/>
                  <a:pt x="498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8" name="Freeform 114">
            <a:extLst>
              <a:ext uri="{FF2B5EF4-FFF2-40B4-BE49-F238E27FC236}">
                <a16:creationId xmlns:a16="http://schemas.microsoft.com/office/drawing/2014/main" id="{9717CB88-C020-4151-B799-3780AD61FF33}"/>
              </a:ext>
            </a:extLst>
          </p:cNvPr>
          <p:cNvSpPr>
            <a:spLocks/>
          </p:cNvSpPr>
          <p:nvPr/>
        </p:nvSpPr>
        <p:spPr bwMode="auto">
          <a:xfrm>
            <a:off x="1093694" y="5310201"/>
            <a:ext cx="32147" cy="257175"/>
          </a:xfrm>
          <a:custGeom>
            <a:avLst/>
            <a:gdLst>
              <a:gd name="T0" fmla="*/ 0 w 514"/>
              <a:gd name="T1" fmla="*/ 3686 h 4175"/>
              <a:gd name="T2" fmla="*/ 15 w 514"/>
              <a:gd name="T3" fmla="*/ 3078 h 4175"/>
              <a:gd name="T4" fmla="*/ 257 w 514"/>
              <a:gd name="T5" fmla="*/ 0 h 4175"/>
              <a:gd name="T6" fmla="*/ 498 w 514"/>
              <a:gd name="T7" fmla="*/ 3078 h 4175"/>
              <a:gd name="T8" fmla="*/ 514 w 514"/>
              <a:gd name="T9" fmla="*/ 3686 h 4175"/>
              <a:gd name="T10" fmla="*/ 257 w 514"/>
              <a:gd name="T11" fmla="*/ 4175 h 4175"/>
              <a:gd name="T12" fmla="*/ 0 w 514"/>
              <a:gd name="T13" fmla="*/ 3686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0" y="3686"/>
                </a:moveTo>
                <a:cubicBezTo>
                  <a:pt x="0" y="3513"/>
                  <a:pt x="5" y="3305"/>
                  <a:pt x="15" y="3078"/>
                </a:cubicBezTo>
                <a:cubicBezTo>
                  <a:pt x="54" y="2347"/>
                  <a:pt x="161" y="1815"/>
                  <a:pt x="257" y="0"/>
                </a:cubicBezTo>
                <a:cubicBezTo>
                  <a:pt x="352" y="1815"/>
                  <a:pt x="459" y="2347"/>
                  <a:pt x="498" y="3078"/>
                </a:cubicBezTo>
                <a:cubicBezTo>
                  <a:pt x="508" y="3305"/>
                  <a:pt x="514" y="3513"/>
                  <a:pt x="514" y="3686"/>
                </a:cubicBezTo>
                <a:cubicBezTo>
                  <a:pt x="514" y="4024"/>
                  <a:pt x="398" y="4175"/>
                  <a:pt x="257" y="4175"/>
                </a:cubicBezTo>
                <a:cubicBezTo>
                  <a:pt x="115" y="4175"/>
                  <a:pt x="0" y="4024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9" name="Rectangle 165">
            <a:extLst>
              <a:ext uri="{FF2B5EF4-FFF2-40B4-BE49-F238E27FC236}">
                <a16:creationId xmlns:a16="http://schemas.microsoft.com/office/drawing/2014/main" id="{E437A2C8-DE24-4EC7-9599-0740F6CBD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1404" y="2572953"/>
            <a:ext cx="1191" cy="1191"/>
          </a:xfrm>
          <a:prstGeom prst="rect">
            <a:avLst/>
          </a:prstGeom>
          <a:solidFill>
            <a:srgbClr val="5BB7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0" name="Freeform 11">
            <a:extLst>
              <a:ext uri="{FF2B5EF4-FFF2-40B4-BE49-F238E27FC236}">
                <a16:creationId xmlns:a16="http://schemas.microsoft.com/office/drawing/2014/main" id="{D7C7DC15-4404-4060-9EC4-272BD7CE6E86}"/>
              </a:ext>
            </a:extLst>
          </p:cNvPr>
          <p:cNvSpPr>
            <a:spLocks/>
          </p:cNvSpPr>
          <p:nvPr/>
        </p:nvSpPr>
        <p:spPr bwMode="auto">
          <a:xfrm>
            <a:off x="6358901" y="1787141"/>
            <a:ext cx="32147" cy="258366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8 h 4176"/>
              <a:gd name="T4" fmla="*/ 257 w 514"/>
              <a:gd name="T5" fmla="*/ 0 h 4176"/>
              <a:gd name="T6" fmla="*/ 15 w 514"/>
              <a:gd name="T7" fmla="*/ 3078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9" y="3078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1" y="1815"/>
                  <a:pt x="54" y="2347"/>
                  <a:pt x="15" y="3078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1" name="Freeform 12">
            <a:extLst>
              <a:ext uri="{FF2B5EF4-FFF2-40B4-BE49-F238E27FC236}">
                <a16:creationId xmlns:a16="http://schemas.microsoft.com/office/drawing/2014/main" id="{3AB70F15-49EB-40F7-A787-E087B79AA39A}"/>
              </a:ext>
            </a:extLst>
          </p:cNvPr>
          <p:cNvSpPr>
            <a:spLocks/>
          </p:cNvSpPr>
          <p:nvPr/>
        </p:nvSpPr>
        <p:spPr bwMode="auto">
          <a:xfrm>
            <a:off x="6758951" y="1931207"/>
            <a:ext cx="30956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9" y="3079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2" y="1815"/>
                  <a:pt x="54" y="2347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Freeform 13">
            <a:extLst>
              <a:ext uri="{FF2B5EF4-FFF2-40B4-BE49-F238E27FC236}">
                <a16:creationId xmlns:a16="http://schemas.microsoft.com/office/drawing/2014/main" id="{FE6E36C8-E262-4D26-AF26-23AD5942F345}"/>
              </a:ext>
            </a:extLst>
          </p:cNvPr>
          <p:cNvSpPr>
            <a:spLocks/>
          </p:cNvSpPr>
          <p:nvPr/>
        </p:nvSpPr>
        <p:spPr bwMode="auto">
          <a:xfrm>
            <a:off x="7159001" y="1791903"/>
            <a:ext cx="30956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9" y="3079"/>
                </a:cubicBezTo>
                <a:cubicBezTo>
                  <a:pt x="460" y="2347"/>
                  <a:pt x="353" y="1815"/>
                  <a:pt x="257" y="0"/>
                </a:cubicBezTo>
                <a:cubicBezTo>
                  <a:pt x="162" y="1815"/>
                  <a:pt x="54" y="2347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" name="Freeform 14">
            <a:extLst>
              <a:ext uri="{FF2B5EF4-FFF2-40B4-BE49-F238E27FC236}">
                <a16:creationId xmlns:a16="http://schemas.microsoft.com/office/drawing/2014/main" id="{EB081967-E4E5-49AF-A27C-560637437482}"/>
              </a:ext>
            </a:extLst>
          </p:cNvPr>
          <p:cNvSpPr>
            <a:spLocks/>
          </p:cNvSpPr>
          <p:nvPr/>
        </p:nvSpPr>
        <p:spPr bwMode="auto">
          <a:xfrm>
            <a:off x="7957910" y="1860960"/>
            <a:ext cx="32147" cy="258366"/>
          </a:xfrm>
          <a:custGeom>
            <a:avLst/>
            <a:gdLst>
              <a:gd name="T0" fmla="*/ 514 w 514"/>
              <a:gd name="T1" fmla="*/ 3685 h 4175"/>
              <a:gd name="T2" fmla="*/ 499 w 514"/>
              <a:gd name="T3" fmla="*/ 3079 h 4175"/>
              <a:gd name="T4" fmla="*/ 257 w 514"/>
              <a:gd name="T5" fmla="*/ 0 h 4175"/>
              <a:gd name="T6" fmla="*/ 16 w 514"/>
              <a:gd name="T7" fmla="*/ 3079 h 4175"/>
              <a:gd name="T8" fmla="*/ 0 w 514"/>
              <a:gd name="T9" fmla="*/ 3685 h 4175"/>
              <a:gd name="T10" fmla="*/ 257 w 514"/>
              <a:gd name="T11" fmla="*/ 4175 h 4175"/>
              <a:gd name="T12" fmla="*/ 514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514" y="3685"/>
                </a:moveTo>
                <a:cubicBezTo>
                  <a:pt x="514" y="3513"/>
                  <a:pt x="509" y="3305"/>
                  <a:pt x="499" y="3079"/>
                </a:cubicBezTo>
                <a:cubicBezTo>
                  <a:pt x="460" y="2347"/>
                  <a:pt x="353" y="1815"/>
                  <a:pt x="257" y="0"/>
                </a:cubicBezTo>
                <a:cubicBezTo>
                  <a:pt x="162" y="1815"/>
                  <a:pt x="55" y="2347"/>
                  <a:pt x="16" y="3079"/>
                </a:cubicBezTo>
                <a:cubicBezTo>
                  <a:pt x="6" y="3305"/>
                  <a:pt x="0" y="3513"/>
                  <a:pt x="0" y="3685"/>
                </a:cubicBezTo>
                <a:cubicBezTo>
                  <a:pt x="0" y="4024"/>
                  <a:pt x="115" y="4175"/>
                  <a:pt x="257" y="4175"/>
                </a:cubicBezTo>
                <a:cubicBezTo>
                  <a:pt x="399" y="4175"/>
                  <a:pt x="514" y="4024"/>
                  <a:pt x="514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" name="Freeform 15">
            <a:extLst>
              <a:ext uri="{FF2B5EF4-FFF2-40B4-BE49-F238E27FC236}">
                <a16:creationId xmlns:a16="http://schemas.microsoft.com/office/drawing/2014/main" id="{0200455A-0ED5-4069-B206-A1D2B6665E65}"/>
              </a:ext>
            </a:extLst>
          </p:cNvPr>
          <p:cNvSpPr>
            <a:spLocks/>
          </p:cNvSpPr>
          <p:nvPr/>
        </p:nvSpPr>
        <p:spPr bwMode="auto">
          <a:xfrm>
            <a:off x="7557860" y="2002644"/>
            <a:ext cx="32147" cy="258366"/>
          </a:xfrm>
          <a:custGeom>
            <a:avLst/>
            <a:gdLst>
              <a:gd name="T0" fmla="*/ 514 w 514"/>
              <a:gd name="T1" fmla="*/ 3685 h 4175"/>
              <a:gd name="T2" fmla="*/ 499 w 514"/>
              <a:gd name="T3" fmla="*/ 3078 h 4175"/>
              <a:gd name="T4" fmla="*/ 257 w 514"/>
              <a:gd name="T5" fmla="*/ 0 h 4175"/>
              <a:gd name="T6" fmla="*/ 15 w 514"/>
              <a:gd name="T7" fmla="*/ 3078 h 4175"/>
              <a:gd name="T8" fmla="*/ 0 w 514"/>
              <a:gd name="T9" fmla="*/ 3685 h 4175"/>
              <a:gd name="T10" fmla="*/ 257 w 514"/>
              <a:gd name="T11" fmla="*/ 4175 h 4175"/>
              <a:gd name="T12" fmla="*/ 514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514" y="3685"/>
                </a:moveTo>
                <a:cubicBezTo>
                  <a:pt x="514" y="3512"/>
                  <a:pt x="509" y="3305"/>
                  <a:pt x="499" y="3078"/>
                </a:cubicBezTo>
                <a:cubicBezTo>
                  <a:pt x="460" y="2347"/>
                  <a:pt x="353" y="1815"/>
                  <a:pt x="257" y="0"/>
                </a:cubicBezTo>
                <a:cubicBezTo>
                  <a:pt x="162" y="1815"/>
                  <a:pt x="55" y="2347"/>
                  <a:pt x="15" y="3078"/>
                </a:cubicBezTo>
                <a:cubicBezTo>
                  <a:pt x="6" y="3305"/>
                  <a:pt x="0" y="3512"/>
                  <a:pt x="0" y="3685"/>
                </a:cubicBezTo>
                <a:cubicBezTo>
                  <a:pt x="0" y="4024"/>
                  <a:pt x="115" y="4175"/>
                  <a:pt x="257" y="4175"/>
                </a:cubicBezTo>
                <a:cubicBezTo>
                  <a:pt x="399" y="4175"/>
                  <a:pt x="514" y="4024"/>
                  <a:pt x="514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" name="Freeform 16">
            <a:extLst>
              <a:ext uri="{FF2B5EF4-FFF2-40B4-BE49-F238E27FC236}">
                <a16:creationId xmlns:a16="http://schemas.microsoft.com/office/drawing/2014/main" id="{A9F04B46-5F87-4AD5-8CD5-4BEF52209082}"/>
              </a:ext>
            </a:extLst>
          </p:cNvPr>
          <p:cNvSpPr>
            <a:spLocks/>
          </p:cNvSpPr>
          <p:nvPr/>
        </p:nvSpPr>
        <p:spPr bwMode="auto">
          <a:xfrm>
            <a:off x="8357960" y="2022885"/>
            <a:ext cx="32147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8 w 514"/>
              <a:gd name="T5" fmla="*/ 0 h 4176"/>
              <a:gd name="T6" fmla="*/ 16 w 514"/>
              <a:gd name="T7" fmla="*/ 3079 h 4176"/>
              <a:gd name="T8" fmla="*/ 0 w 514"/>
              <a:gd name="T9" fmla="*/ 3686 h 4176"/>
              <a:gd name="T10" fmla="*/ 258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9" y="3306"/>
                  <a:pt x="499" y="3079"/>
                </a:cubicBezTo>
                <a:cubicBezTo>
                  <a:pt x="460" y="2347"/>
                  <a:pt x="353" y="1815"/>
                  <a:pt x="258" y="0"/>
                </a:cubicBezTo>
                <a:cubicBezTo>
                  <a:pt x="162" y="1815"/>
                  <a:pt x="55" y="2347"/>
                  <a:pt x="16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4"/>
                  <a:pt x="116" y="4176"/>
                  <a:pt x="258" y="4176"/>
                </a:cubicBezTo>
                <a:cubicBezTo>
                  <a:pt x="399" y="4176"/>
                  <a:pt x="514" y="4024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6" name="Freeform 17">
            <a:extLst>
              <a:ext uri="{FF2B5EF4-FFF2-40B4-BE49-F238E27FC236}">
                <a16:creationId xmlns:a16="http://schemas.microsoft.com/office/drawing/2014/main" id="{DB2F1DF0-4A02-46ED-B3F5-F9350AE0E3DC}"/>
              </a:ext>
            </a:extLst>
          </p:cNvPr>
          <p:cNvSpPr>
            <a:spLocks/>
          </p:cNvSpPr>
          <p:nvPr/>
        </p:nvSpPr>
        <p:spPr bwMode="auto">
          <a:xfrm>
            <a:off x="8758010" y="1830003"/>
            <a:ext cx="32147" cy="258366"/>
          </a:xfrm>
          <a:custGeom>
            <a:avLst/>
            <a:gdLst>
              <a:gd name="T0" fmla="*/ 514 w 514"/>
              <a:gd name="T1" fmla="*/ 3686 h 4176"/>
              <a:gd name="T2" fmla="*/ 498 w 514"/>
              <a:gd name="T3" fmla="*/ 3079 h 4176"/>
              <a:gd name="T4" fmla="*/ 256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6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4"/>
                  <a:pt x="508" y="3306"/>
                  <a:pt x="498" y="3079"/>
                </a:cubicBezTo>
                <a:cubicBezTo>
                  <a:pt x="459" y="2348"/>
                  <a:pt x="352" y="1815"/>
                  <a:pt x="256" y="0"/>
                </a:cubicBezTo>
                <a:cubicBezTo>
                  <a:pt x="161" y="1815"/>
                  <a:pt x="54" y="2348"/>
                  <a:pt x="15" y="3079"/>
                </a:cubicBezTo>
                <a:cubicBezTo>
                  <a:pt x="5" y="3306"/>
                  <a:pt x="0" y="3514"/>
                  <a:pt x="0" y="3686"/>
                </a:cubicBezTo>
                <a:cubicBezTo>
                  <a:pt x="0" y="4026"/>
                  <a:pt x="115" y="4176"/>
                  <a:pt x="256" y="4176"/>
                </a:cubicBezTo>
                <a:cubicBezTo>
                  <a:pt x="399" y="4176"/>
                  <a:pt x="514" y="4026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7" name="Freeform 18">
            <a:extLst>
              <a:ext uri="{FF2B5EF4-FFF2-40B4-BE49-F238E27FC236}">
                <a16:creationId xmlns:a16="http://schemas.microsoft.com/office/drawing/2014/main" id="{F1E34B6D-6780-479A-AAAC-1F2A7B9CFC13}"/>
              </a:ext>
            </a:extLst>
          </p:cNvPr>
          <p:cNvSpPr>
            <a:spLocks/>
          </p:cNvSpPr>
          <p:nvPr/>
        </p:nvSpPr>
        <p:spPr bwMode="auto">
          <a:xfrm>
            <a:off x="9158060" y="2071701"/>
            <a:ext cx="30956" cy="257175"/>
          </a:xfrm>
          <a:custGeom>
            <a:avLst/>
            <a:gdLst>
              <a:gd name="T0" fmla="*/ 514 w 514"/>
              <a:gd name="T1" fmla="*/ 3685 h 4175"/>
              <a:gd name="T2" fmla="*/ 498 w 514"/>
              <a:gd name="T3" fmla="*/ 3078 h 4175"/>
              <a:gd name="T4" fmla="*/ 257 w 514"/>
              <a:gd name="T5" fmla="*/ 0 h 4175"/>
              <a:gd name="T6" fmla="*/ 15 w 514"/>
              <a:gd name="T7" fmla="*/ 3078 h 4175"/>
              <a:gd name="T8" fmla="*/ 0 w 514"/>
              <a:gd name="T9" fmla="*/ 3685 h 4175"/>
              <a:gd name="T10" fmla="*/ 257 w 514"/>
              <a:gd name="T11" fmla="*/ 4175 h 4175"/>
              <a:gd name="T12" fmla="*/ 514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514" y="3685"/>
                </a:moveTo>
                <a:cubicBezTo>
                  <a:pt x="514" y="3512"/>
                  <a:pt x="508" y="3305"/>
                  <a:pt x="498" y="3078"/>
                </a:cubicBezTo>
                <a:cubicBezTo>
                  <a:pt x="459" y="2347"/>
                  <a:pt x="352" y="1815"/>
                  <a:pt x="257" y="0"/>
                </a:cubicBezTo>
                <a:cubicBezTo>
                  <a:pt x="161" y="1815"/>
                  <a:pt x="54" y="2347"/>
                  <a:pt x="15" y="3078"/>
                </a:cubicBezTo>
                <a:cubicBezTo>
                  <a:pt x="5" y="3305"/>
                  <a:pt x="0" y="3512"/>
                  <a:pt x="0" y="3685"/>
                </a:cubicBezTo>
                <a:cubicBezTo>
                  <a:pt x="0" y="4024"/>
                  <a:pt x="115" y="4175"/>
                  <a:pt x="257" y="4175"/>
                </a:cubicBezTo>
                <a:cubicBezTo>
                  <a:pt x="399" y="4175"/>
                  <a:pt x="514" y="4024"/>
                  <a:pt x="514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" name="Freeform 19">
            <a:extLst>
              <a:ext uri="{FF2B5EF4-FFF2-40B4-BE49-F238E27FC236}">
                <a16:creationId xmlns:a16="http://schemas.microsoft.com/office/drawing/2014/main" id="{8E34F058-3611-42C5-8AB5-04B7A94B9CD0}"/>
              </a:ext>
            </a:extLst>
          </p:cNvPr>
          <p:cNvSpPr>
            <a:spLocks/>
          </p:cNvSpPr>
          <p:nvPr/>
        </p:nvSpPr>
        <p:spPr bwMode="auto">
          <a:xfrm>
            <a:off x="9558110" y="1874057"/>
            <a:ext cx="30956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9" y="3079"/>
                </a:cubicBezTo>
                <a:cubicBezTo>
                  <a:pt x="459" y="2347"/>
                  <a:pt x="352" y="1815"/>
                  <a:pt x="257" y="0"/>
                </a:cubicBezTo>
                <a:cubicBezTo>
                  <a:pt x="161" y="1815"/>
                  <a:pt x="54" y="2347"/>
                  <a:pt x="15" y="3079"/>
                </a:cubicBezTo>
                <a:cubicBezTo>
                  <a:pt x="5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Freeform 20">
            <a:extLst>
              <a:ext uri="{FF2B5EF4-FFF2-40B4-BE49-F238E27FC236}">
                <a16:creationId xmlns:a16="http://schemas.microsoft.com/office/drawing/2014/main" id="{8884C91B-E234-48F3-8E5A-3DB05DE742BE}"/>
              </a:ext>
            </a:extLst>
          </p:cNvPr>
          <p:cNvSpPr>
            <a:spLocks/>
          </p:cNvSpPr>
          <p:nvPr/>
        </p:nvSpPr>
        <p:spPr bwMode="auto">
          <a:xfrm>
            <a:off x="9958160" y="2071701"/>
            <a:ext cx="30956" cy="257175"/>
          </a:xfrm>
          <a:custGeom>
            <a:avLst/>
            <a:gdLst>
              <a:gd name="T0" fmla="*/ 514 w 514"/>
              <a:gd name="T1" fmla="*/ 3685 h 4175"/>
              <a:gd name="T2" fmla="*/ 499 w 514"/>
              <a:gd name="T3" fmla="*/ 3079 h 4175"/>
              <a:gd name="T4" fmla="*/ 257 w 514"/>
              <a:gd name="T5" fmla="*/ 0 h 4175"/>
              <a:gd name="T6" fmla="*/ 15 w 514"/>
              <a:gd name="T7" fmla="*/ 3079 h 4175"/>
              <a:gd name="T8" fmla="*/ 0 w 514"/>
              <a:gd name="T9" fmla="*/ 3685 h 4175"/>
              <a:gd name="T10" fmla="*/ 257 w 514"/>
              <a:gd name="T11" fmla="*/ 4175 h 4175"/>
              <a:gd name="T12" fmla="*/ 514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514" y="3685"/>
                </a:moveTo>
                <a:cubicBezTo>
                  <a:pt x="514" y="3513"/>
                  <a:pt x="508" y="3305"/>
                  <a:pt x="499" y="3079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1" y="1815"/>
                  <a:pt x="54" y="2347"/>
                  <a:pt x="15" y="3079"/>
                </a:cubicBezTo>
                <a:cubicBezTo>
                  <a:pt x="6" y="3305"/>
                  <a:pt x="0" y="3513"/>
                  <a:pt x="0" y="3685"/>
                </a:cubicBezTo>
                <a:cubicBezTo>
                  <a:pt x="0" y="4025"/>
                  <a:pt x="115" y="4175"/>
                  <a:pt x="257" y="4175"/>
                </a:cubicBezTo>
                <a:cubicBezTo>
                  <a:pt x="399" y="4175"/>
                  <a:pt x="514" y="4025"/>
                  <a:pt x="514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" name="Freeform 21">
            <a:extLst>
              <a:ext uri="{FF2B5EF4-FFF2-40B4-BE49-F238E27FC236}">
                <a16:creationId xmlns:a16="http://schemas.microsoft.com/office/drawing/2014/main" id="{0938520C-1A65-4C52-BF2D-61C2FE30D9D6}"/>
              </a:ext>
            </a:extLst>
          </p:cNvPr>
          <p:cNvSpPr>
            <a:spLocks/>
          </p:cNvSpPr>
          <p:nvPr/>
        </p:nvSpPr>
        <p:spPr bwMode="auto">
          <a:xfrm>
            <a:off x="10357020" y="1935969"/>
            <a:ext cx="32147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9" y="3079"/>
                </a:cubicBezTo>
                <a:cubicBezTo>
                  <a:pt x="460" y="2348"/>
                  <a:pt x="353" y="1815"/>
                  <a:pt x="257" y="0"/>
                </a:cubicBezTo>
                <a:cubicBezTo>
                  <a:pt x="162" y="1815"/>
                  <a:pt x="54" y="2348"/>
                  <a:pt x="15" y="3079"/>
                </a:cubicBezTo>
                <a:cubicBezTo>
                  <a:pt x="5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" name="Freeform 22">
            <a:extLst>
              <a:ext uri="{FF2B5EF4-FFF2-40B4-BE49-F238E27FC236}">
                <a16:creationId xmlns:a16="http://schemas.microsoft.com/office/drawing/2014/main" id="{F999B940-12BA-4AAB-B66C-4F70A1C2E44C}"/>
              </a:ext>
            </a:extLst>
          </p:cNvPr>
          <p:cNvSpPr>
            <a:spLocks/>
          </p:cNvSpPr>
          <p:nvPr/>
        </p:nvSpPr>
        <p:spPr bwMode="auto">
          <a:xfrm>
            <a:off x="10757070" y="2130041"/>
            <a:ext cx="32147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6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9" y="3306"/>
                  <a:pt x="499" y="3079"/>
                </a:cubicBezTo>
                <a:cubicBezTo>
                  <a:pt x="460" y="2348"/>
                  <a:pt x="353" y="1816"/>
                  <a:pt x="257" y="0"/>
                </a:cubicBezTo>
                <a:cubicBezTo>
                  <a:pt x="162" y="1816"/>
                  <a:pt x="54" y="2348"/>
                  <a:pt x="16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" name="Freeform 23">
            <a:extLst>
              <a:ext uri="{FF2B5EF4-FFF2-40B4-BE49-F238E27FC236}">
                <a16:creationId xmlns:a16="http://schemas.microsoft.com/office/drawing/2014/main" id="{6B8D0DF1-1FCD-4A2D-B8B1-759B7D9F802D}"/>
              </a:ext>
            </a:extLst>
          </p:cNvPr>
          <p:cNvSpPr>
            <a:spLocks/>
          </p:cNvSpPr>
          <p:nvPr/>
        </p:nvSpPr>
        <p:spPr bwMode="auto">
          <a:xfrm>
            <a:off x="11157120" y="1916919"/>
            <a:ext cx="32147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9" y="3306"/>
                  <a:pt x="499" y="3079"/>
                </a:cubicBezTo>
                <a:cubicBezTo>
                  <a:pt x="460" y="2347"/>
                  <a:pt x="353" y="1815"/>
                  <a:pt x="257" y="0"/>
                </a:cubicBezTo>
                <a:cubicBezTo>
                  <a:pt x="162" y="1815"/>
                  <a:pt x="55" y="2347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3" name="Freeform 24">
            <a:extLst>
              <a:ext uri="{FF2B5EF4-FFF2-40B4-BE49-F238E27FC236}">
                <a16:creationId xmlns:a16="http://schemas.microsoft.com/office/drawing/2014/main" id="{7E8C97D9-F476-4B10-8502-0198D255BAF4}"/>
              </a:ext>
            </a:extLst>
          </p:cNvPr>
          <p:cNvSpPr>
            <a:spLocks/>
          </p:cNvSpPr>
          <p:nvPr/>
        </p:nvSpPr>
        <p:spPr bwMode="auto">
          <a:xfrm>
            <a:off x="11016626" y="2246722"/>
            <a:ext cx="30956" cy="258366"/>
          </a:xfrm>
          <a:custGeom>
            <a:avLst/>
            <a:gdLst>
              <a:gd name="T0" fmla="*/ 0 w 514"/>
              <a:gd name="T1" fmla="*/ 3685 h 4175"/>
              <a:gd name="T2" fmla="*/ 15 w 514"/>
              <a:gd name="T3" fmla="*/ 3078 h 4175"/>
              <a:gd name="T4" fmla="*/ 257 w 514"/>
              <a:gd name="T5" fmla="*/ 0 h 4175"/>
              <a:gd name="T6" fmla="*/ 499 w 514"/>
              <a:gd name="T7" fmla="*/ 3078 h 4175"/>
              <a:gd name="T8" fmla="*/ 514 w 514"/>
              <a:gd name="T9" fmla="*/ 3685 h 4175"/>
              <a:gd name="T10" fmla="*/ 257 w 514"/>
              <a:gd name="T11" fmla="*/ 4175 h 4175"/>
              <a:gd name="T12" fmla="*/ 0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0" y="3685"/>
                </a:moveTo>
                <a:cubicBezTo>
                  <a:pt x="0" y="3513"/>
                  <a:pt x="5" y="3305"/>
                  <a:pt x="15" y="3078"/>
                </a:cubicBezTo>
                <a:cubicBezTo>
                  <a:pt x="54" y="2347"/>
                  <a:pt x="162" y="1815"/>
                  <a:pt x="257" y="0"/>
                </a:cubicBezTo>
                <a:cubicBezTo>
                  <a:pt x="353" y="1815"/>
                  <a:pt x="460" y="2347"/>
                  <a:pt x="499" y="3078"/>
                </a:cubicBezTo>
                <a:cubicBezTo>
                  <a:pt x="508" y="3305"/>
                  <a:pt x="514" y="3513"/>
                  <a:pt x="514" y="3685"/>
                </a:cubicBezTo>
                <a:cubicBezTo>
                  <a:pt x="514" y="4025"/>
                  <a:pt x="399" y="4175"/>
                  <a:pt x="257" y="4175"/>
                </a:cubicBezTo>
                <a:cubicBezTo>
                  <a:pt x="115" y="4175"/>
                  <a:pt x="0" y="4025"/>
                  <a:pt x="0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4" name="Freeform 25">
            <a:extLst>
              <a:ext uri="{FF2B5EF4-FFF2-40B4-BE49-F238E27FC236}">
                <a16:creationId xmlns:a16="http://schemas.microsoft.com/office/drawing/2014/main" id="{7D904219-8B45-4570-A015-0CB195E2B331}"/>
              </a:ext>
            </a:extLst>
          </p:cNvPr>
          <p:cNvSpPr>
            <a:spLocks/>
          </p:cNvSpPr>
          <p:nvPr/>
        </p:nvSpPr>
        <p:spPr bwMode="auto">
          <a:xfrm>
            <a:off x="10616576" y="2390788"/>
            <a:ext cx="32147" cy="257175"/>
          </a:xfrm>
          <a:custGeom>
            <a:avLst/>
            <a:gdLst>
              <a:gd name="T0" fmla="*/ 0 w 514"/>
              <a:gd name="T1" fmla="*/ 3685 h 4175"/>
              <a:gd name="T2" fmla="*/ 15 w 514"/>
              <a:gd name="T3" fmla="*/ 3078 h 4175"/>
              <a:gd name="T4" fmla="*/ 257 w 514"/>
              <a:gd name="T5" fmla="*/ 0 h 4175"/>
              <a:gd name="T6" fmla="*/ 499 w 514"/>
              <a:gd name="T7" fmla="*/ 3078 h 4175"/>
              <a:gd name="T8" fmla="*/ 514 w 514"/>
              <a:gd name="T9" fmla="*/ 3685 h 4175"/>
              <a:gd name="T10" fmla="*/ 257 w 514"/>
              <a:gd name="T11" fmla="*/ 4175 h 4175"/>
              <a:gd name="T12" fmla="*/ 0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0" y="3685"/>
                </a:moveTo>
                <a:cubicBezTo>
                  <a:pt x="0" y="3512"/>
                  <a:pt x="6" y="3305"/>
                  <a:pt x="15" y="3078"/>
                </a:cubicBezTo>
                <a:cubicBezTo>
                  <a:pt x="54" y="2346"/>
                  <a:pt x="161" y="1815"/>
                  <a:pt x="257" y="0"/>
                </a:cubicBezTo>
                <a:cubicBezTo>
                  <a:pt x="352" y="1815"/>
                  <a:pt x="460" y="2346"/>
                  <a:pt x="499" y="3078"/>
                </a:cubicBezTo>
                <a:cubicBezTo>
                  <a:pt x="508" y="3305"/>
                  <a:pt x="514" y="3512"/>
                  <a:pt x="514" y="3685"/>
                </a:cubicBezTo>
                <a:cubicBezTo>
                  <a:pt x="514" y="4024"/>
                  <a:pt x="399" y="4175"/>
                  <a:pt x="257" y="4175"/>
                </a:cubicBezTo>
                <a:cubicBezTo>
                  <a:pt x="115" y="4175"/>
                  <a:pt x="0" y="4024"/>
                  <a:pt x="0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5" name="Freeform 26">
            <a:extLst>
              <a:ext uri="{FF2B5EF4-FFF2-40B4-BE49-F238E27FC236}">
                <a16:creationId xmlns:a16="http://schemas.microsoft.com/office/drawing/2014/main" id="{FF223344-646B-4899-828F-7ACD39907561}"/>
              </a:ext>
            </a:extLst>
          </p:cNvPr>
          <p:cNvSpPr>
            <a:spLocks/>
          </p:cNvSpPr>
          <p:nvPr/>
        </p:nvSpPr>
        <p:spPr bwMode="auto">
          <a:xfrm>
            <a:off x="10224860" y="2231244"/>
            <a:ext cx="32147" cy="258366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6" y="3306"/>
                  <a:pt x="15" y="3079"/>
                </a:cubicBezTo>
                <a:cubicBezTo>
                  <a:pt x="55" y="2348"/>
                  <a:pt x="161" y="1816"/>
                  <a:pt x="257" y="0"/>
                </a:cubicBezTo>
                <a:cubicBezTo>
                  <a:pt x="352" y="1816"/>
                  <a:pt x="460" y="2348"/>
                  <a:pt x="499" y="3079"/>
                </a:cubicBezTo>
                <a:cubicBezTo>
                  <a:pt x="509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6" name="Freeform 27">
            <a:extLst>
              <a:ext uri="{FF2B5EF4-FFF2-40B4-BE49-F238E27FC236}">
                <a16:creationId xmlns:a16="http://schemas.microsoft.com/office/drawing/2014/main" id="{0278C10C-09DE-4053-AEA1-576F6F559984}"/>
              </a:ext>
            </a:extLst>
          </p:cNvPr>
          <p:cNvSpPr>
            <a:spLocks/>
          </p:cNvSpPr>
          <p:nvPr/>
        </p:nvSpPr>
        <p:spPr bwMode="auto">
          <a:xfrm>
            <a:off x="9499770" y="2238388"/>
            <a:ext cx="32147" cy="257175"/>
          </a:xfrm>
          <a:custGeom>
            <a:avLst/>
            <a:gdLst>
              <a:gd name="T0" fmla="*/ 0 w 513"/>
              <a:gd name="T1" fmla="*/ 3685 h 4175"/>
              <a:gd name="T2" fmla="*/ 15 w 513"/>
              <a:gd name="T3" fmla="*/ 3078 h 4175"/>
              <a:gd name="T4" fmla="*/ 256 w 513"/>
              <a:gd name="T5" fmla="*/ 0 h 4175"/>
              <a:gd name="T6" fmla="*/ 498 w 513"/>
              <a:gd name="T7" fmla="*/ 3078 h 4175"/>
              <a:gd name="T8" fmla="*/ 513 w 513"/>
              <a:gd name="T9" fmla="*/ 3685 h 4175"/>
              <a:gd name="T10" fmla="*/ 256 w 513"/>
              <a:gd name="T11" fmla="*/ 4175 h 4175"/>
              <a:gd name="T12" fmla="*/ 0 w 513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3" h="4175">
                <a:moveTo>
                  <a:pt x="0" y="3685"/>
                </a:moveTo>
                <a:cubicBezTo>
                  <a:pt x="0" y="3513"/>
                  <a:pt x="5" y="3305"/>
                  <a:pt x="15" y="3078"/>
                </a:cubicBezTo>
                <a:cubicBezTo>
                  <a:pt x="54" y="2347"/>
                  <a:pt x="161" y="1815"/>
                  <a:pt x="256" y="0"/>
                </a:cubicBezTo>
                <a:cubicBezTo>
                  <a:pt x="352" y="1815"/>
                  <a:pt x="459" y="2347"/>
                  <a:pt x="498" y="3078"/>
                </a:cubicBezTo>
                <a:cubicBezTo>
                  <a:pt x="508" y="3305"/>
                  <a:pt x="513" y="3513"/>
                  <a:pt x="513" y="3685"/>
                </a:cubicBezTo>
                <a:cubicBezTo>
                  <a:pt x="513" y="4024"/>
                  <a:pt x="398" y="4175"/>
                  <a:pt x="256" y="4175"/>
                </a:cubicBezTo>
                <a:cubicBezTo>
                  <a:pt x="115" y="4175"/>
                  <a:pt x="0" y="4024"/>
                  <a:pt x="0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7" name="Freeform 28">
            <a:extLst>
              <a:ext uri="{FF2B5EF4-FFF2-40B4-BE49-F238E27FC236}">
                <a16:creationId xmlns:a16="http://schemas.microsoft.com/office/drawing/2014/main" id="{BFD4CF0B-0541-49E3-B6BF-14F2E64C746A}"/>
              </a:ext>
            </a:extLst>
          </p:cNvPr>
          <p:cNvSpPr>
            <a:spLocks/>
          </p:cNvSpPr>
          <p:nvPr/>
        </p:nvSpPr>
        <p:spPr bwMode="auto">
          <a:xfrm>
            <a:off x="9824810" y="2443176"/>
            <a:ext cx="32147" cy="257175"/>
          </a:xfrm>
          <a:custGeom>
            <a:avLst/>
            <a:gdLst>
              <a:gd name="T0" fmla="*/ 0 w 514"/>
              <a:gd name="T1" fmla="*/ 3686 h 4175"/>
              <a:gd name="T2" fmla="*/ 15 w 514"/>
              <a:gd name="T3" fmla="*/ 3078 h 4175"/>
              <a:gd name="T4" fmla="*/ 257 w 514"/>
              <a:gd name="T5" fmla="*/ 0 h 4175"/>
              <a:gd name="T6" fmla="*/ 499 w 514"/>
              <a:gd name="T7" fmla="*/ 3078 h 4175"/>
              <a:gd name="T8" fmla="*/ 514 w 514"/>
              <a:gd name="T9" fmla="*/ 3686 h 4175"/>
              <a:gd name="T10" fmla="*/ 257 w 514"/>
              <a:gd name="T11" fmla="*/ 4175 h 4175"/>
              <a:gd name="T12" fmla="*/ 0 w 514"/>
              <a:gd name="T13" fmla="*/ 3686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0" y="3686"/>
                </a:moveTo>
                <a:cubicBezTo>
                  <a:pt x="0" y="3513"/>
                  <a:pt x="5" y="3305"/>
                  <a:pt x="15" y="3078"/>
                </a:cubicBezTo>
                <a:cubicBezTo>
                  <a:pt x="54" y="2347"/>
                  <a:pt x="162" y="1815"/>
                  <a:pt x="257" y="0"/>
                </a:cubicBezTo>
                <a:cubicBezTo>
                  <a:pt x="353" y="1815"/>
                  <a:pt x="460" y="2347"/>
                  <a:pt x="499" y="3078"/>
                </a:cubicBezTo>
                <a:cubicBezTo>
                  <a:pt x="508" y="3305"/>
                  <a:pt x="514" y="3513"/>
                  <a:pt x="514" y="3686"/>
                </a:cubicBezTo>
                <a:cubicBezTo>
                  <a:pt x="514" y="4024"/>
                  <a:pt x="399" y="4175"/>
                  <a:pt x="257" y="4175"/>
                </a:cubicBezTo>
                <a:cubicBezTo>
                  <a:pt x="115" y="4175"/>
                  <a:pt x="0" y="4024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8" name="Freeform 29">
            <a:extLst>
              <a:ext uri="{FF2B5EF4-FFF2-40B4-BE49-F238E27FC236}">
                <a16:creationId xmlns:a16="http://schemas.microsoft.com/office/drawing/2014/main" id="{3DDF4716-7251-4D7E-9810-C79F70E58E9D}"/>
              </a:ext>
            </a:extLst>
          </p:cNvPr>
          <p:cNvSpPr>
            <a:spLocks/>
          </p:cNvSpPr>
          <p:nvPr/>
        </p:nvSpPr>
        <p:spPr bwMode="auto">
          <a:xfrm>
            <a:off x="8985420" y="2341972"/>
            <a:ext cx="30956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8"/>
                  <a:pt x="161" y="1815"/>
                  <a:pt x="257" y="0"/>
                </a:cubicBezTo>
                <a:cubicBezTo>
                  <a:pt x="352" y="1815"/>
                  <a:pt x="460" y="2348"/>
                  <a:pt x="499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9" name="Freeform 30">
            <a:extLst>
              <a:ext uri="{FF2B5EF4-FFF2-40B4-BE49-F238E27FC236}">
                <a16:creationId xmlns:a16="http://schemas.microsoft.com/office/drawing/2014/main" id="{3154C549-DD50-4857-A8A4-97E5A56F72C2}"/>
              </a:ext>
            </a:extLst>
          </p:cNvPr>
          <p:cNvSpPr>
            <a:spLocks/>
          </p:cNvSpPr>
          <p:nvPr/>
        </p:nvSpPr>
        <p:spPr bwMode="auto">
          <a:xfrm>
            <a:off x="8610373" y="2188382"/>
            <a:ext cx="30956" cy="257175"/>
          </a:xfrm>
          <a:custGeom>
            <a:avLst/>
            <a:gdLst>
              <a:gd name="T0" fmla="*/ 0 w 514"/>
              <a:gd name="T1" fmla="*/ 3687 h 4177"/>
              <a:gd name="T2" fmla="*/ 15 w 514"/>
              <a:gd name="T3" fmla="*/ 3079 h 4177"/>
              <a:gd name="T4" fmla="*/ 256 w 514"/>
              <a:gd name="T5" fmla="*/ 0 h 4177"/>
              <a:gd name="T6" fmla="*/ 498 w 514"/>
              <a:gd name="T7" fmla="*/ 3079 h 4177"/>
              <a:gd name="T8" fmla="*/ 514 w 514"/>
              <a:gd name="T9" fmla="*/ 3687 h 4177"/>
              <a:gd name="T10" fmla="*/ 256 w 514"/>
              <a:gd name="T11" fmla="*/ 4177 h 4177"/>
              <a:gd name="T12" fmla="*/ 0 w 514"/>
              <a:gd name="T13" fmla="*/ 3687 h 4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7">
                <a:moveTo>
                  <a:pt x="0" y="3687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8"/>
                  <a:pt x="161" y="1816"/>
                  <a:pt x="256" y="0"/>
                </a:cubicBezTo>
                <a:cubicBezTo>
                  <a:pt x="352" y="1816"/>
                  <a:pt x="459" y="2348"/>
                  <a:pt x="498" y="3079"/>
                </a:cubicBezTo>
                <a:cubicBezTo>
                  <a:pt x="508" y="3306"/>
                  <a:pt x="514" y="3513"/>
                  <a:pt x="514" y="3687"/>
                </a:cubicBezTo>
                <a:cubicBezTo>
                  <a:pt x="514" y="4025"/>
                  <a:pt x="398" y="4177"/>
                  <a:pt x="256" y="4177"/>
                </a:cubicBezTo>
                <a:cubicBezTo>
                  <a:pt x="115" y="4177"/>
                  <a:pt x="0" y="4025"/>
                  <a:pt x="0" y="3687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0" name="Freeform 31">
            <a:extLst>
              <a:ext uri="{FF2B5EF4-FFF2-40B4-BE49-F238E27FC236}">
                <a16:creationId xmlns:a16="http://schemas.microsoft.com/office/drawing/2014/main" id="{B29BD779-BFDE-4BCC-895E-7C2873BF1BC7}"/>
              </a:ext>
            </a:extLst>
          </p:cNvPr>
          <p:cNvSpPr>
            <a:spLocks/>
          </p:cNvSpPr>
          <p:nvPr/>
        </p:nvSpPr>
        <p:spPr bwMode="auto">
          <a:xfrm>
            <a:off x="8203179" y="2386026"/>
            <a:ext cx="30956" cy="258366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7"/>
                  <a:pt x="161" y="1815"/>
                  <a:pt x="257" y="0"/>
                </a:cubicBezTo>
                <a:cubicBezTo>
                  <a:pt x="352" y="1815"/>
                  <a:pt x="459" y="2347"/>
                  <a:pt x="499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1" name="Freeform 32">
            <a:extLst>
              <a:ext uri="{FF2B5EF4-FFF2-40B4-BE49-F238E27FC236}">
                <a16:creationId xmlns:a16="http://schemas.microsoft.com/office/drawing/2014/main" id="{E8116367-BA5E-4CD5-AE5C-D2F5654888AA}"/>
              </a:ext>
            </a:extLst>
          </p:cNvPr>
          <p:cNvSpPr>
            <a:spLocks/>
          </p:cNvSpPr>
          <p:nvPr/>
        </p:nvSpPr>
        <p:spPr bwMode="auto">
          <a:xfrm>
            <a:off x="7900760" y="2250294"/>
            <a:ext cx="32147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6" y="3306"/>
                  <a:pt x="15" y="3079"/>
                </a:cubicBezTo>
                <a:cubicBezTo>
                  <a:pt x="54" y="2348"/>
                  <a:pt x="162" y="1815"/>
                  <a:pt x="257" y="0"/>
                </a:cubicBezTo>
                <a:cubicBezTo>
                  <a:pt x="353" y="1815"/>
                  <a:pt x="460" y="2348"/>
                  <a:pt x="499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Freeform 33">
            <a:extLst>
              <a:ext uri="{FF2B5EF4-FFF2-40B4-BE49-F238E27FC236}">
                <a16:creationId xmlns:a16="http://schemas.microsoft.com/office/drawing/2014/main" id="{B372AC8A-6EEC-4968-9CFE-24529F16A0B2}"/>
              </a:ext>
            </a:extLst>
          </p:cNvPr>
          <p:cNvSpPr>
            <a:spLocks/>
          </p:cNvSpPr>
          <p:nvPr/>
        </p:nvSpPr>
        <p:spPr bwMode="auto">
          <a:xfrm>
            <a:off x="7500710" y="2447938"/>
            <a:ext cx="32147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5"/>
                  <a:pt x="15" y="3079"/>
                </a:cubicBezTo>
                <a:cubicBezTo>
                  <a:pt x="54" y="2347"/>
                  <a:pt x="162" y="1815"/>
                  <a:pt x="257" y="0"/>
                </a:cubicBezTo>
                <a:cubicBezTo>
                  <a:pt x="352" y="1815"/>
                  <a:pt x="460" y="2347"/>
                  <a:pt x="499" y="3079"/>
                </a:cubicBezTo>
                <a:cubicBezTo>
                  <a:pt x="508" y="3305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3" name="Freeform 34">
            <a:extLst>
              <a:ext uri="{FF2B5EF4-FFF2-40B4-BE49-F238E27FC236}">
                <a16:creationId xmlns:a16="http://schemas.microsoft.com/office/drawing/2014/main" id="{492BBC4B-8EB2-49E4-BF84-2CEF79CE2998}"/>
              </a:ext>
            </a:extLst>
          </p:cNvPr>
          <p:cNvSpPr>
            <a:spLocks/>
          </p:cNvSpPr>
          <p:nvPr/>
        </p:nvSpPr>
        <p:spPr bwMode="auto">
          <a:xfrm>
            <a:off x="7100660" y="2312207"/>
            <a:ext cx="32147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8"/>
                  <a:pt x="161" y="1815"/>
                  <a:pt x="257" y="0"/>
                </a:cubicBezTo>
                <a:cubicBezTo>
                  <a:pt x="352" y="1815"/>
                  <a:pt x="460" y="2348"/>
                  <a:pt x="499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4" name="Freeform 35">
            <a:extLst>
              <a:ext uri="{FF2B5EF4-FFF2-40B4-BE49-F238E27FC236}">
                <a16:creationId xmlns:a16="http://schemas.microsoft.com/office/drawing/2014/main" id="{2C1AA83E-1658-4B10-9EDC-2912DCD6B154}"/>
              </a:ext>
            </a:extLst>
          </p:cNvPr>
          <p:cNvSpPr>
            <a:spLocks/>
          </p:cNvSpPr>
          <p:nvPr/>
        </p:nvSpPr>
        <p:spPr bwMode="auto">
          <a:xfrm>
            <a:off x="6700610" y="2506278"/>
            <a:ext cx="32147" cy="257175"/>
          </a:xfrm>
          <a:custGeom>
            <a:avLst/>
            <a:gdLst>
              <a:gd name="T0" fmla="*/ 0 w 514"/>
              <a:gd name="T1" fmla="*/ 3685 h 4175"/>
              <a:gd name="T2" fmla="*/ 15 w 514"/>
              <a:gd name="T3" fmla="*/ 3078 h 4175"/>
              <a:gd name="T4" fmla="*/ 257 w 514"/>
              <a:gd name="T5" fmla="*/ 0 h 4175"/>
              <a:gd name="T6" fmla="*/ 498 w 514"/>
              <a:gd name="T7" fmla="*/ 3078 h 4175"/>
              <a:gd name="T8" fmla="*/ 514 w 514"/>
              <a:gd name="T9" fmla="*/ 3685 h 4175"/>
              <a:gd name="T10" fmla="*/ 257 w 514"/>
              <a:gd name="T11" fmla="*/ 4175 h 4175"/>
              <a:gd name="T12" fmla="*/ 0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0" y="3685"/>
                </a:moveTo>
                <a:cubicBezTo>
                  <a:pt x="0" y="3512"/>
                  <a:pt x="5" y="3305"/>
                  <a:pt x="15" y="3078"/>
                </a:cubicBezTo>
                <a:cubicBezTo>
                  <a:pt x="54" y="2347"/>
                  <a:pt x="161" y="1814"/>
                  <a:pt x="257" y="0"/>
                </a:cubicBezTo>
                <a:cubicBezTo>
                  <a:pt x="352" y="1814"/>
                  <a:pt x="459" y="2347"/>
                  <a:pt x="498" y="3078"/>
                </a:cubicBezTo>
                <a:cubicBezTo>
                  <a:pt x="508" y="3305"/>
                  <a:pt x="514" y="3512"/>
                  <a:pt x="514" y="3685"/>
                </a:cubicBezTo>
                <a:cubicBezTo>
                  <a:pt x="514" y="4024"/>
                  <a:pt x="399" y="4175"/>
                  <a:pt x="257" y="4175"/>
                </a:cubicBezTo>
                <a:cubicBezTo>
                  <a:pt x="115" y="4175"/>
                  <a:pt x="0" y="4024"/>
                  <a:pt x="0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5" name="Freeform 36">
            <a:extLst>
              <a:ext uri="{FF2B5EF4-FFF2-40B4-BE49-F238E27FC236}">
                <a16:creationId xmlns:a16="http://schemas.microsoft.com/office/drawing/2014/main" id="{3420A2FC-D978-49BC-809E-278D89553DEC}"/>
              </a:ext>
            </a:extLst>
          </p:cNvPr>
          <p:cNvSpPr>
            <a:spLocks/>
          </p:cNvSpPr>
          <p:nvPr/>
        </p:nvSpPr>
        <p:spPr bwMode="auto">
          <a:xfrm>
            <a:off x="6301751" y="2293157"/>
            <a:ext cx="30956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8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8"/>
                  <a:pt x="161" y="1815"/>
                  <a:pt x="257" y="0"/>
                </a:cubicBezTo>
                <a:cubicBezTo>
                  <a:pt x="352" y="1815"/>
                  <a:pt x="459" y="2348"/>
                  <a:pt x="498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8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6" name="Freeform 37">
            <a:extLst>
              <a:ext uri="{FF2B5EF4-FFF2-40B4-BE49-F238E27FC236}">
                <a16:creationId xmlns:a16="http://schemas.microsoft.com/office/drawing/2014/main" id="{2A95AB57-7128-48CC-BBE7-360AAF5C26EC}"/>
              </a:ext>
            </a:extLst>
          </p:cNvPr>
          <p:cNvSpPr>
            <a:spLocks/>
          </p:cNvSpPr>
          <p:nvPr/>
        </p:nvSpPr>
        <p:spPr bwMode="auto">
          <a:xfrm>
            <a:off x="6444626" y="2731307"/>
            <a:ext cx="32147" cy="257175"/>
          </a:xfrm>
          <a:custGeom>
            <a:avLst/>
            <a:gdLst>
              <a:gd name="T0" fmla="*/ 514 w 514"/>
              <a:gd name="T1" fmla="*/ 3686 h 4175"/>
              <a:gd name="T2" fmla="*/ 499 w 514"/>
              <a:gd name="T3" fmla="*/ 3079 h 4175"/>
              <a:gd name="T4" fmla="*/ 257 w 514"/>
              <a:gd name="T5" fmla="*/ 0 h 4175"/>
              <a:gd name="T6" fmla="*/ 15 w 514"/>
              <a:gd name="T7" fmla="*/ 3079 h 4175"/>
              <a:gd name="T8" fmla="*/ 0 w 514"/>
              <a:gd name="T9" fmla="*/ 3686 h 4175"/>
              <a:gd name="T10" fmla="*/ 257 w 514"/>
              <a:gd name="T11" fmla="*/ 4175 h 4175"/>
              <a:gd name="T12" fmla="*/ 514 w 514"/>
              <a:gd name="T13" fmla="*/ 3686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514" y="3686"/>
                </a:moveTo>
                <a:cubicBezTo>
                  <a:pt x="514" y="3513"/>
                  <a:pt x="508" y="3305"/>
                  <a:pt x="499" y="3079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1" y="1815"/>
                  <a:pt x="54" y="2347"/>
                  <a:pt x="15" y="3079"/>
                </a:cubicBezTo>
                <a:cubicBezTo>
                  <a:pt x="6" y="3305"/>
                  <a:pt x="0" y="3513"/>
                  <a:pt x="0" y="3686"/>
                </a:cubicBezTo>
                <a:cubicBezTo>
                  <a:pt x="0" y="4025"/>
                  <a:pt x="115" y="4175"/>
                  <a:pt x="257" y="4175"/>
                </a:cubicBezTo>
                <a:cubicBezTo>
                  <a:pt x="399" y="4175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7" name="Freeform 38">
            <a:extLst>
              <a:ext uri="{FF2B5EF4-FFF2-40B4-BE49-F238E27FC236}">
                <a16:creationId xmlns:a16="http://schemas.microsoft.com/office/drawing/2014/main" id="{1226B020-F6BD-42FD-B8B2-2E841583D408}"/>
              </a:ext>
            </a:extLst>
          </p:cNvPr>
          <p:cNvSpPr>
            <a:spLocks/>
          </p:cNvSpPr>
          <p:nvPr/>
        </p:nvSpPr>
        <p:spPr bwMode="auto">
          <a:xfrm>
            <a:off x="6844676" y="2875372"/>
            <a:ext cx="32147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9" y="3079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2" y="1815"/>
                  <a:pt x="54" y="2347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8" name="Freeform 39">
            <a:extLst>
              <a:ext uri="{FF2B5EF4-FFF2-40B4-BE49-F238E27FC236}">
                <a16:creationId xmlns:a16="http://schemas.microsoft.com/office/drawing/2014/main" id="{1D11C768-F8CB-479E-B37A-49E837A20781}"/>
              </a:ext>
            </a:extLst>
          </p:cNvPr>
          <p:cNvSpPr>
            <a:spLocks/>
          </p:cNvSpPr>
          <p:nvPr/>
        </p:nvSpPr>
        <p:spPr bwMode="auto">
          <a:xfrm>
            <a:off x="7244726" y="2734878"/>
            <a:ext cx="32147" cy="258366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9" y="3306"/>
                  <a:pt x="499" y="3079"/>
                </a:cubicBezTo>
                <a:cubicBezTo>
                  <a:pt x="460" y="2347"/>
                  <a:pt x="353" y="1815"/>
                  <a:pt x="257" y="0"/>
                </a:cubicBezTo>
                <a:cubicBezTo>
                  <a:pt x="162" y="1815"/>
                  <a:pt x="54" y="2347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9" name="Freeform 40">
            <a:extLst>
              <a:ext uri="{FF2B5EF4-FFF2-40B4-BE49-F238E27FC236}">
                <a16:creationId xmlns:a16="http://schemas.microsoft.com/office/drawing/2014/main" id="{605DC2BE-7E38-472C-BB95-E9D61D93A517}"/>
              </a:ext>
            </a:extLst>
          </p:cNvPr>
          <p:cNvSpPr>
            <a:spLocks/>
          </p:cNvSpPr>
          <p:nvPr/>
        </p:nvSpPr>
        <p:spPr bwMode="auto">
          <a:xfrm>
            <a:off x="8044826" y="2805126"/>
            <a:ext cx="30956" cy="257175"/>
          </a:xfrm>
          <a:custGeom>
            <a:avLst/>
            <a:gdLst>
              <a:gd name="T0" fmla="*/ 514 w 514"/>
              <a:gd name="T1" fmla="*/ 3686 h 4175"/>
              <a:gd name="T2" fmla="*/ 499 w 514"/>
              <a:gd name="T3" fmla="*/ 3078 h 4175"/>
              <a:gd name="T4" fmla="*/ 257 w 514"/>
              <a:gd name="T5" fmla="*/ 0 h 4175"/>
              <a:gd name="T6" fmla="*/ 16 w 514"/>
              <a:gd name="T7" fmla="*/ 3078 h 4175"/>
              <a:gd name="T8" fmla="*/ 0 w 514"/>
              <a:gd name="T9" fmla="*/ 3686 h 4175"/>
              <a:gd name="T10" fmla="*/ 257 w 514"/>
              <a:gd name="T11" fmla="*/ 4175 h 4175"/>
              <a:gd name="T12" fmla="*/ 514 w 514"/>
              <a:gd name="T13" fmla="*/ 3686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514" y="3686"/>
                </a:moveTo>
                <a:cubicBezTo>
                  <a:pt x="514" y="3512"/>
                  <a:pt x="509" y="3305"/>
                  <a:pt x="499" y="3078"/>
                </a:cubicBezTo>
                <a:cubicBezTo>
                  <a:pt x="460" y="2347"/>
                  <a:pt x="353" y="1815"/>
                  <a:pt x="257" y="0"/>
                </a:cubicBezTo>
                <a:cubicBezTo>
                  <a:pt x="162" y="1815"/>
                  <a:pt x="55" y="2347"/>
                  <a:pt x="16" y="3078"/>
                </a:cubicBezTo>
                <a:cubicBezTo>
                  <a:pt x="6" y="3305"/>
                  <a:pt x="0" y="3512"/>
                  <a:pt x="0" y="3686"/>
                </a:cubicBezTo>
                <a:cubicBezTo>
                  <a:pt x="0" y="4024"/>
                  <a:pt x="115" y="4175"/>
                  <a:pt x="257" y="4175"/>
                </a:cubicBezTo>
                <a:cubicBezTo>
                  <a:pt x="399" y="4175"/>
                  <a:pt x="514" y="4024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0" name="Freeform 41">
            <a:extLst>
              <a:ext uri="{FF2B5EF4-FFF2-40B4-BE49-F238E27FC236}">
                <a16:creationId xmlns:a16="http://schemas.microsoft.com/office/drawing/2014/main" id="{60D1EB06-8858-44F4-B553-BF00E4CA28DD}"/>
              </a:ext>
            </a:extLst>
          </p:cNvPr>
          <p:cNvSpPr>
            <a:spLocks/>
          </p:cNvSpPr>
          <p:nvPr/>
        </p:nvSpPr>
        <p:spPr bwMode="auto">
          <a:xfrm>
            <a:off x="7644776" y="2946810"/>
            <a:ext cx="32147" cy="257175"/>
          </a:xfrm>
          <a:custGeom>
            <a:avLst/>
            <a:gdLst>
              <a:gd name="T0" fmla="*/ 514 w 514"/>
              <a:gd name="T1" fmla="*/ 3685 h 4175"/>
              <a:gd name="T2" fmla="*/ 499 w 514"/>
              <a:gd name="T3" fmla="*/ 3078 h 4175"/>
              <a:gd name="T4" fmla="*/ 257 w 514"/>
              <a:gd name="T5" fmla="*/ 0 h 4175"/>
              <a:gd name="T6" fmla="*/ 15 w 514"/>
              <a:gd name="T7" fmla="*/ 3078 h 4175"/>
              <a:gd name="T8" fmla="*/ 0 w 514"/>
              <a:gd name="T9" fmla="*/ 3685 h 4175"/>
              <a:gd name="T10" fmla="*/ 257 w 514"/>
              <a:gd name="T11" fmla="*/ 4175 h 4175"/>
              <a:gd name="T12" fmla="*/ 514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514" y="3685"/>
                </a:moveTo>
                <a:cubicBezTo>
                  <a:pt x="514" y="3512"/>
                  <a:pt x="508" y="3305"/>
                  <a:pt x="499" y="3078"/>
                </a:cubicBezTo>
                <a:cubicBezTo>
                  <a:pt x="460" y="2347"/>
                  <a:pt x="353" y="1814"/>
                  <a:pt x="257" y="0"/>
                </a:cubicBezTo>
                <a:cubicBezTo>
                  <a:pt x="162" y="1814"/>
                  <a:pt x="54" y="2347"/>
                  <a:pt x="15" y="3078"/>
                </a:cubicBezTo>
                <a:cubicBezTo>
                  <a:pt x="6" y="3305"/>
                  <a:pt x="0" y="3512"/>
                  <a:pt x="0" y="3685"/>
                </a:cubicBezTo>
                <a:cubicBezTo>
                  <a:pt x="0" y="4024"/>
                  <a:pt x="115" y="4175"/>
                  <a:pt x="257" y="4175"/>
                </a:cubicBezTo>
                <a:cubicBezTo>
                  <a:pt x="399" y="4175"/>
                  <a:pt x="514" y="4024"/>
                  <a:pt x="514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1" name="Freeform 42">
            <a:extLst>
              <a:ext uri="{FF2B5EF4-FFF2-40B4-BE49-F238E27FC236}">
                <a16:creationId xmlns:a16="http://schemas.microsoft.com/office/drawing/2014/main" id="{06B3D55C-CD85-4780-88A3-A99ACF05CBAD}"/>
              </a:ext>
            </a:extLst>
          </p:cNvPr>
          <p:cNvSpPr>
            <a:spLocks/>
          </p:cNvSpPr>
          <p:nvPr/>
        </p:nvSpPr>
        <p:spPr bwMode="auto">
          <a:xfrm>
            <a:off x="8444876" y="2965860"/>
            <a:ext cx="30956" cy="258366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6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9" y="3305"/>
                  <a:pt x="499" y="3079"/>
                </a:cubicBezTo>
                <a:cubicBezTo>
                  <a:pt x="460" y="2347"/>
                  <a:pt x="353" y="1815"/>
                  <a:pt x="257" y="0"/>
                </a:cubicBezTo>
                <a:cubicBezTo>
                  <a:pt x="162" y="1815"/>
                  <a:pt x="55" y="2347"/>
                  <a:pt x="16" y="3079"/>
                </a:cubicBezTo>
                <a:cubicBezTo>
                  <a:pt x="6" y="3305"/>
                  <a:pt x="0" y="3513"/>
                  <a:pt x="0" y="3686"/>
                </a:cubicBezTo>
                <a:cubicBezTo>
                  <a:pt x="0" y="4025"/>
                  <a:pt x="116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2" name="Freeform 43">
            <a:extLst>
              <a:ext uri="{FF2B5EF4-FFF2-40B4-BE49-F238E27FC236}">
                <a16:creationId xmlns:a16="http://schemas.microsoft.com/office/drawing/2014/main" id="{6D1A34BD-E623-4972-AC45-9FDB95388167}"/>
              </a:ext>
            </a:extLst>
          </p:cNvPr>
          <p:cNvSpPr>
            <a:spLocks/>
          </p:cNvSpPr>
          <p:nvPr/>
        </p:nvSpPr>
        <p:spPr bwMode="auto">
          <a:xfrm>
            <a:off x="8844926" y="2774169"/>
            <a:ext cx="30956" cy="257175"/>
          </a:xfrm>
          <a:custGeom>
            <a:avLst/>
            <a:gdLst>
              <a:gd name="T0" fmla="*/ 513 w 513"/>
              <a:gd name="T1" fmla="*/ 3686 h 4176"/>
              <a:gd name="T2" fmla="*/ 498 w 513"/>
              <a:gd name="T3" fmla="*/ 3079 h 4176"/>
              <a:gd name="T4" fmla="*/ 257 w 513"/>
              <a:gd name="T5" fmla="*/ 0 h 4176"/>
              <a:gd name="T6" fmla="*/ 15 w 513"/>
              <a:gd name="T7" fmla="*/ 3079 h 4176"/>
              <a:gd name="T8" fmla="*/ 0 w 513"/>
              <a:gd name="T9" fmla="*/ 3686 h 4176"/>
              <a:gd name="T10" fmla="*/ 257 w 513"/>
              <a:gd name="T11" fmla="*/ 4176 h 4176"/>
              <a:gd name="T12" fmla="*/ 513 w 513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3" h="4176">
                <a:moveTo>
                  <a:pt x="513" y="3686"/>
                </a:moveTo>
                <a:cubicBezTo>
                  <a:pt x="513" y="3513"/>
                  <a:pt x="508" y="3306"/>
                  <a:pt x="498" y="3079"/>
                </a:cubicBezTo>
                <a:cubicBezTo>
                  <a:pt x="459" y="2348"/>
                  <a:pt x="352" y="1816"/>
                  <a:pt x="257" y="0"/>
                </a:cubicBezTo>
                <a:cubicBezTo>
                  <a:pt x="161" y="1816"/>
                  <a:pt x="54" y="2348"/>
                  <a:pt x="15" y="3079"/>
                </a:cubicBezTo>
                <a:cubicBezTo>
                  <a:pt x="5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3" y="4025"/>
                  <a:pt x="513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3" name="Freeform 44">
            <a:extLst>
              <a:ext uri="{FF2B5EF4-FFF2-40B4-BE49-F238E27FC236}">
                <a16:creationId xmlns:a16="http://schemas.microsoft.com/office/drawing/2014/main" id="{E61B4180-05B3-4B43-89A6-431BF96784B7}"/>
              </a:ext>
            </a:extLst>
          </p:cNvPr>
          <p:cNvSpPr>
            <a:spLocks/>
          </p:cNvSpPr>
          <p:nvPr/>
        </p:nvSpPr>
        <p:spPr bwMode="auto">
          <a:xfrm>
            <a:off x="9243785" y="3015866"/>
            <a:ext cx="32147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9" y="3079"/>
                </a:cubicBezTo>
                <a:cubicBezTo>
                  <a:pt x="459" y="2347"/>
                  <a:pt x="352" y="1815"/>
                  <a:pt x="257" y="0"/>
                </a:cubicBezTo>
                <a:cubicBezTo>
                  <a:pt x="161" y="1815"/>
                  <a:pt x="54" y="2347"/>
                  <a:pt x="15" y="3079"/>
                </a:cubicBezTo>
                <a:cubicBezTo>
                  <a:pt x="5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8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4" name="Freeform 45">
            <a:extLst>
              <a:ext uri="{FF2B5EF4-FFF2-40B4-BE49-F238E27FC236}">
                <a16:creationId xmlns:a16="http://schemas.microsoft.com/office/drawing/2014/main" id="{49ECA418-A690-43F9-B138-C1033EBE63FD}"/>
              </a:ext>
            </a:extLst>
          </p:cNvPr>
          <p:cNvSpPr>
            <a:spLocks/>
          </p:cNvSpPr>
          <p:nvPr/>
        </p:nvSpPr>
        <p:spPr bwMode="auto">
          <a:xfrm>
            <a:off x="9643835" y="2817032"/>
            <a:ext cx="32147" cy="258366"/>
          </a:xfrm>
          <a:custGeom>
            <a:avLst/>
            <a:gdLst>
              <a:gd name="T0" fmla="*/ 514 w 514"/>
              <a:gd name="T1" fmla="*/ 3686 h 4176"/>
              <a:gd name="T2" fmla="*/ 498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8" y="3079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1" y="1815"/>
                  <a:pt x="54" y="2347"/>
                  <a:pt x="15" y="3079"/>
                </a:cubicBezTo>
                <a:cubicBezTo>
                  <a:pt x="5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5" name="Freeform 46">
            <a:extLst>
              <a:ext uri="{FF2B5EF4-FFF2-40B4-BE49-F238E27FC236}">
                <a16:creationId xmlns:a16="http://schemas.microsoft.com/office/drawing/2014/main" id="{00929140-B5DD-468A-B584-4664A077B747}"/>
              </a:ext>
            </a:extLst>
          </p:cNvPr>
          <p:cNvSpPr>
            <a:spLocks/>
          </p:cNvSpPr>
          <p:nvPr/>
        </p:nvSpPr>
        <p:spPr bwMode="auto">
          <a:xfrm>
            <a:off x="10043885" y="2762263"/>
            <a:ext cx="32147" cy="258366"/>
          </a:xfrm>
          <a:custGeom>
            <a:avLst/>
            <a:gdLst>
              <a:gd name="T0" fmla="*/ 514 w 514"/>
              <a:gd name="T1" fmla="*/ 3686 h 4175"/>
              <a:gd name="T2" fmla="*/ 499 w 514"/>
              <a:gd name="T3" fmla="*/ 3079 h 4175"/>
              <a:gd name="T4" fmla="*/ 257 w 514"/>
              <a:gd name="T5" fmla="*/ 0 h 4175"/>
              <a:gd name="T6" fmla="*/ 15 w 514"/>
              <a:gd name="T7" fmla="*/ 3079 h 4175"/>
              <a:gd name="T8" fmla="*/ 0 w 514"/>
              <a:gd name="T9" fmla="*/ 3686 h 4175"/>
              <a:gd name="T10" fmla="*/ 257 w 514"/>
              <a:gd name="T11" fmla="*/ 4175 h 4175"/>
              <a:gd name="T12" fmla="*/ 514 w 514"/>
              <a:gd name="T13" fmla="*/ 3686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514" y="3686"/>
                </a:moveTo>
                <a:cubicBezTo>
                  <a:pt x="514" y="3513"/>
                  <a:pt x="508" y="3305"/>
                  <a:pt x="499" y="3079"/>
                </a:cubicBezTo>
                <a:cubicBezTo>
                  <a:pt x="459" y="2347"/>
                  <a:pt x="353" y="1815"/>
                  <a:pt x="257" y="0"/>
                </a:cubicBezTo>
                <a:cubicBezTo>
                  <a:pt x="162" y="1815"/>
                  <a:pt x="54" y="2347"/>
                  <a:pt x="15" y="3079"/>
                </a:cubicBezTo>
                <a:cubicBezTo>
                  <a:pt x="5" y="3305"/>
                  <a:pt x="0" y="3513"/>
                  <a:pt x="0" y="3686"/>
                </a:cubicBezTo>
                <a:cubicBezTo>
                  <a:pt x="0" y="4024"/>
                  <a:pt x="115" y="4175"/>
                  <a:pt x="257" y="4175"/>
                </a:cubicBezTo>
                <a:cubicBezTo>
                  <a:pt x="399" y="4175"/>
                  <a:pt x="514" y="4024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6" name="Freeform 47">
            <a:extLst>
              <a:ext uri="{FF2B5EF4-FFF2-40B4-BE49-F238E27FC236}">
                <a16:creationId xmlns:a16="http://schemas.microsoft.com/office/drawing/2014/main" id="{C8B930D2-89C9-41A7-9444-1775CBD51AD6}"/>
              </a:ext>
            </a:extLst>
          </p:cNvPr>
          <p:cNvSpPr>
            <a:spLocks/>
          </p:cNvSpPr>
          <p:nvPr/>
        </p:nvSpPr>
        <p:spPr bwMode="auto">
          <a:xfrm>
            <a:off x="10443935" y="2626532"/>
            <a:ext cx="32147" cy="258366"/>
          </a:xfrm>
          <a:custGeom>
            <a:avLst/>
            <a:gdLst>
              <a:gd name="T0" fmla="*/ 514 w 514"/>
              <a:gd name="T1" fmla="*/ 3686 h 4176"/>
              <a:gd name="T2" fmla="*/ 498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8" y="3079"/>
                </a:cubicBezTo>
                <a:cubicBezTo>
                  <a:pt x="460" y="2348"/>
                  <a:pt x="352" y="1815"/>
                  <a:pt x="257" y="0"/>
                </a:cubicBezTo>
                <a:cubicBezTo>
                  <a:pt x="161" y="1815"/>
                  <a:pt x="54" y="2348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7" name="Freeform 48">
            <a:extLst>
              <a:ext uri="{FF2B5EF4-FFF2-40B4-BE49-F238E27FC236}">
                <a16:creationId xmlns:a16="http://schemas.microsoft.com/office/drawing/2014/main" id="{9C0AFBA4-9A5B-49A0-BEA9-6B9BDA757A70}"/>
              </a:ext>
            </a:extLst>
          </p:cNvPr>
          <p:cNvSpPr>
            <a:spLocks/>
          </p:cNvSpPr>
          <p:nvPr/>
        </p:nvSpPr>
        <p:spPr bwMode="auto">
          <a:xfrm>
            <a:off x="10847557" y="2849178"/>
            <a:ext cx="32147" cy="257175"/>
          </a:xfrm>
          <a:custGeom>
            <a:avLst/>
            <a:gdLst>
              <a:gd name="T0" fmla="*/ 514 w 514"/>
              <a:gd name="T1" fmla="*/ 3686 h 4176"/>
              <a:gd name="T2" fmla="*/ 498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8" y="3079"/>
                </a:cubicBezTo>
                <a:cubicBezTo>
                  <a:pt x="460" y="2348"/>
                  <a:pt x="352" y="1815"/>
                  <a:pt x="257" y="0"/>
                </a:cubicBezTo>
                <a:cubicBezTo>
                  <a:pt x="161" y="1815"/>
                  <a:pt x="54" y="2348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8" name="Freeform 49">
            <a:extLst>
              <a:ext uri="{FF2B5EF4-FFF2-40B4-BE49-F238E27FC236}">
                <a16:creationId xmlns:a16="http://schemas.microsoft.com/office/drawing/2014/main" id="{9D4D2C6B-EA89-43BE-A2C3-6F76DD02172B}"/>
              </a:ext>
            </a:extLst>
          </p:cNvPr>
          <p:cNvSpPr>
            <a:spLocks/>
          </p:cNvSpPr>
          <p:nvPr/>
        </p:nvSpPr>
        <p:spPr bwMode="auto">
          <a:xfrm>
            <a:off x="11128545" y="2558666"/>
            <a:ext cx="32147" cy="258366"/>
          </a:xfrm>
          <a:custGeom>
            <a:avLst/>
            <a:gdLst>
              <a:gd name="T0" fmla="*/ 515 w 515"/>
              <a:gd name="T1" fmla="*/ 3686 h 4176"/>
              <a:gd name="T2" fmla="*/ 499 w 515"/>
              <a:gd name="T3" fmla="*/ 3079 h 4176"/>
              <a:gd name="T4" fmla="*/ 257 w 515"/>
              <a:gd name="T5" fmla="*/ 0 h 4176"/>
              <a:gd name="T6" fmla="*/ 16 w 515"/>
              <a:gd name="T7" fmla="*/ 3079 h 4176"/>
              <a:gd name="T8" fmla="*/ 0 w 515"/>
              <a:gd name="T9" fmla="*/ 3686 h 4176"/>
              <a:gd name="T10" fmla="*/ 257 w 515"/>
              <a:gd name="T11" fmla="*/ 4176 h 4176"/>
              <a:gd name="T12" fmla="*/ 515 w 515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5" h="4176">
                <a:moveTo>
                  <a:pt x="515" y="3686"/>
                </a:moveTo>
                <a:cubicBezTo>
                  <a:pt x="515" y="3513"/>
                  <a:pt x="509" y="3305"/>
                  <a:pt x="499" y="3079"/>
                </a:cubicBezTo>
                <a:cubicBezTo>
                  <a:pt x="460" y="2347"/>
                  <a:pt x="353" y="1815"/>
                  <a:pt x="257" y="0"/>
                </a:cubicBezTo>
                <a:cubicBezTo>
                  <a:pt x="162" y="1815"/>
                  <a:pt x="55" y="2347"/>
                  <a:pt x="16" y="3079"/>
                </a:cubicBezTo>
                <a:cubicBezTo>
                  <a:pt x="6" y="3305"/>
                  <a:pt x="0" y="3513"/>
                  <a:pt x="0" y="3686"/>
                </a:cubicBezTo>
                <a:cubicBezTo>
                  <a:pt x="0" y="4024"/>
                  <a:pt x="116" y="4176"/>
                  <a:pt x="257" y="4176"/>
                </a:cubicBezTo>
                <a:cubicBezTo>
                  <a:pt x="399" y="4176"/>
                  <a:pt x="515" y="4024"/>
                  <a:pt x="515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9" name="Freeform 50">
            <a:extLst>
              <a:ext uri="{FF2B5EF4-FFF2-40B4-BE49-F238E27FC236}">
                <a16:creationId xmlns:a16="http://schemas.microsoft.com/office/drawing/2014/main" id="{9AB5EDFA-4332-4DB3-BAE3-0CE1CE993ED1}"/>
              </a:ext>
            </a:extLst>
          </p:cNvPr>
          <p:cNvSpPr>
            <a:spLocks/>
          </p:cNvSpPr>
          <p:nvPr/>
        </p:nvSpPr>
        <p:spPr bwMode="auto">
          <a:xfrm>
            <a:off x="10915422" y="3175410"/>
            <a:ext cx="32147" cy="257175"/>
          </a:xfrm>
          <a:custGeom>
            <a:avLst/>
            <a:gdLst>
              <a:gd name="T0" fmla="*/ 0 w 515"/>
              <a:gd name="T1" fmla="*/ 3686 h 4175"/>
              <a:gd name="T2" fmla="*/ 16 w 515"/>
              <a:gd name="T3" fmla="*/ 3079 h 4175"/>
              <a:gd name="T4" fmla="*/ 257 w 515"/>
              <a:gd name="T5" fmla="*/ 0 h 4175"/>
              <a:gd name="T6" fmla="*/ 499 w 515"/>
              <a:gd name="T7" fmla="*/ 3079 h 4175"/>
              <a:gd name="T8" fmla="*/ 515 w 515"/>
              <a:gd name="T9" fmla="*/ 3686 h 4175"/>
              <a:gd name="T10" fmla="*/ 257 w 515"/>
              <a:gd name="T11" fmla="*/ 4175 h 4175"/>
              <a:gd name="T12" fmla="*/ 0 w 515"/>
              <a:gd name="T13" fmla="*/ 3686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5" h="4175">
                <a:moveTo>
                  <a:pt x="0" y="3686"/>
                </a:moveTo>
                <a:cubicBezTo>
                  <a:pt x="0" y="3513"/>
                  <a:pt x="6" y="3305"/>
                  <a:pt x="16" y="3079"/>
                </a:cubicBezTo>
                <a:cubicBezTo>
                  <a:pt x="55" y="2347"/>
                  <a:pt x="162" y="1815"/>
                  <a:pt x="257" y="0"/>
                </a:cubicBezTo>
                <a:cubicBezTo>
                  <a:pt x="353" y="1815"/>
                  <a:pt x="460" y="2347"/>
                  <a:pt x="499" y="3079"/>
                </a:cubicBezTo>
                <a:cubicBezTo>
                  <a:pt x="509" y="3305"/>
                  <a:pt x="515" y="3513"/>
                  <a:pt x="515" y="3686"/>
                </a:cubicBezTo>
                <a:cubicBezTo>
                  <a:pt x="515" y="4024"/>
                  <a:pt x="399" y="4175"/>
                  <a:pt x="257" y="4175"/>
                </a:cubicBezTo>
                <a:cubicBezTo>
                  <a:pt x="116" y="4175"/>
                  <a:pt x="0" y="4024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0" name="Freeform 51">
            <a:extLst>
              <a:ext uri="{FF2B5EF4-FFF2-40B4-BE49-F238E27FC236}">
                <a16:creationId xmlns:a16="http://schemas.microsoft.com/office/drawing/2014/main" id="{14D8ECD2-EBC2-4494-AB8D-2813DA302399}"/>
              </a:ext>
            </a:extLst>
          </p:cNvPr>
          <p:cNvSpPr>
            <a:spLocks/>
          </p:cNvSpPr>
          <p:nvPr/>
        </p:nvSpPr>
        <p:spPr bwMode="auto">
          <a:xfrm>
            <a:off x="10588001" y="3033726"/>
            <a:ext cx="30956" cy="257175"/>
          </a:xfrm>
          <a:custGeom>
            <a:avLst/>
            <a:gdLst>
              <a:gd name="T0" fmla="*/ 0 w 514"/>
              <a:gd name="T1" fmla="*/ 3686 h 4176"/>
              <a:gd name="T2" fmla="*/ 16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6" y="3305"/>
                  <a:pt x="16" y="3079"/>
                </a:cubicBezTo>
                <a:cubicBezTo>
                  <a:pt x="54" y="2347"/>
                  <a:pt x="162" y="1815"/>
                  <a:pt x="257" y="0"/>
                </a:cubicBezTo>
                <a:cubicBezTo>
                  <a:pt x="353" y="1815"/>
                  <a:pt x="460" y="2347"/>
                  <a:pt x="499" y="3079"/>
                </a:cubicBezTo>
                <a:cubicBezTo>
                  <a:pt x="508" y="3305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1" name="Freeform 52">
            <a:extLst>
              <a:ext uri="{FF2B5EF4-FFF2-40B4-BE49-F238E27FC236}">
                <a16:creationId xmlns:a16="http://schemas.microsoft.com/office/drawing/2014/main" id="{1F372383-41B8-40F9-836E-696C12B7653F}"/>
              </a:ext>
            </a:extLst>
          </p:cNvPr>
          <p:cNvSpPr>
            <a:spLocks/>
          </p:cNvSpPr>
          <p:nvPr/>
        </p:nvSpPr>
        <p:spPr bwMode="auto">
          <a:xfrm>
            <a:off x="10311776" y="2922997"/>
            <a:ext cx="30956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6" y="3306"/>
                  <a:pt x="15" y="3079"/>
                </a:cubicBezTo>
                <a:cubicBezTo>
                  <a:pt x="54" y="2347"/>
                  <a:pt x="162" y="1816"/>
                  <a:pt x="257" y="0"/>
                </a:cubicBezTo>
                <a:cubicBezTo>
                  <a:pt x="353" y="1816"/>
                  <a:pt x="459" y="2347"/>
                  <a:pt x="499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2" name="Freeform 53">
            <a:extLst>
              <a:ext uri="{FF2B5EF4-FFF2-40B4-BE49-F238E27FC236}">
                <a16:creationId xmlns:a16="http://schemas.microsoft.com/office/drawing/2014/main" id="{170074CD-5C04-4AFF-9BD9-5D9D21C66D2C}"/>
              </a:ext>
            </a:extLst>
          </p:cNvPr>
          <p:cNvSpPr>
            <a:spLocks/>
          </p:cNvSpPr>
          <p:nvPr/>
        </p:nvSpPr>
        <p:spPr bwMode="auto">
          <a:xfrm>
            <a:off x="9586685" y="3181363"/>
            <a:ext cx="30956" cy="257175"/>
          </a:xfrm>
          <a:custGeom>
            <a:avLst/>
            <a:gdLst>
              <a:gd name="T0" fmla="*/ 0 w 514"/>
              <a:gd name="T1" fmla="*/ 3685 h 4175"/>
              <a:gd name="T2" fmla="*/ 16 w 514"/>
              <a:gd name="T3" fmla="*/ 3078 h 4175"/>
              <a:gd name="T4" fmla="*/ 258 w 514"/>
              <a:gd name="T5" fmla="*/ 0 h 4175"/>
              <a:gd name="T6" fmla="*/ 499 w 514"/>
              <a:gd name="T7" fmla="*/ 3078 h 4175"/>
              <a:gd name="T8" fmla="*/ 514 w 514"/>
              <a:gd name="T9" fmla="*/ 3685 h 4175"/>
              <a:gd name="T10" fmla="*/ 258 w 514"/>
              <a:gd name="T11" fmla="*/ 4175 h 4175"/>
              <a:gd name="T12" fmla="*/ 0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0" y="3685"/>
                </a:moveTo>
                <a:cubicBezTo>
                  <a:pt x="0" y="3512"/>
                  <a:pt x="6" y="3305"/>
                  <a:pt x="16" y="3078"/>
                </a:cubicBezTo>
                <a:cubicBezTo>
                  <a:pt x="55" y="2347"/>
                  <a:pt x="162" y="1815"/>
                  <a:pt x="258" y="0"/>
                </a:cubicBezTo>
                <a:cubicBezTo>
                  <a:pt x="353" y="1815"/>
                  <a:pt x="460" y="2347"/>
                  <a:pt x="499" y="3078"/>
                </a:cubicBezTo>
                <a:cubicBezTo>
                  <a:pt x="509" y="3305"/>
                  <a:pt x="514" y="3512"/>
                  <a:pt x="514" y="3685"/>
                </a:cubicBezTo>
                <a:cubicBezTo>
                  <a:pt x="514" y="4024"/>
                  <a:pt x="399" y="4175"/>
                  <a:pt x="258" y="4175"/>
                </a:cubicBezTo>
                <a:cubicBezTo>
                  <a:pt x="115" y="4175"/>
                  <a:pt x="0" y="4024"/>
                  <a:pt x="0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3" name="Freeform 55">
            <a:extLst>
              <a:ext uri="{FF2B5EF4-FFF2-40B4-BE49-F238E27FC236}">
                <a16:creationId xmlns:a16="http://schemas.microsoft.com/office/drawing/2014/main" id="{5D88EAC3-FC84-4FB7-B16A-F8C9E6EEFA90}"/>
              </a:ext>
            </a:extLst>
          </p:cNvPr>
          <p:cNvSpPr>
            <a:spLocks/>
          </p:cNvSpPr>
          <p:nvPr/>
        </p:nvSpPr>
        <p:spPr bwMode="auto">
          <a:xfrm>
            <a:off x="9071145" y="3286138"/>
            <a:ext cx="32147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7"/>
                  <a:pt x="161" y="1815"/>
                  <a:pt x="257" y="0"/>
                </a:cubicBezTo>
                <a:cubicBezTo>
                  <a:pt x="352" y="1815"/>
                  <a:pt x="459" y="2347"/>
                  <a:pt x="499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4" name="Freeform 56">
            <a:extLst>
              <a:ext uri="{FF2B5EF4-FFF2-40B4-BE49-F238E27FC236}">
                <a16:creationId xmlns:a16="http://schemas.microsoft.com/office/drawing/2014/main" id="{3ED5B4BB-4919-4E22-ACB2-24A32DC352AB}"/>
              </a:ext>
            </a:extLst>
          </p:cNvPr>
          <p:cNvSpPr>
            <a:spLocks/>
          </p:cNvSpPr>
          <p:nvPr/>
        </p:nvSpPr>
        <p:spPr bwMode="auto">
          <a:xfrm>
            <a:off x="8696098" y="3131357"/>
            <a:ext cx="32147" cy="258366"/>
          </a:xfrm>
          <a:custGeom>
            <a:avLst/>
            <a:gdLst>
              <a:gd name="T0" fmla="*/ 0 w 514"/>
              <a:gd name="T1" fmla="*/ 3687 h 4176"/>
              <a:gd name="T2" fmla="*/ 15 w 514"/>
              <a:gd name="T3" fmla="*/ 3079 h 4176"/>
              <a:gd name="T4" fmla="*/ 256 w 514"/>
              <a:gd name="T5" fmla="*/ 0 h 4176"/>
              <a:gd name="T6" fmla="*/ 498 w 514"/>
              <a:gd name="T7" fmla="*/ 3079 h 4176"/>
              <a:gd name="T8" fmla="*/ 514 w 514"/>
              <a:gd name="T9" fmla="*/ 3687 h 4176"/>
              <a:gd name="T10" fmla="*/ 256 w 514"/>
              <a:gd name="T11" fmla="*/ 4176 h 4176"/>
              <a:gd name="T12" fmla="*/ 0 w 514"/>
              <a:gd name="T13" fmla="*/ 3687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7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8"/>
                  <a:pt x="161" y="1816"/>
                  <a:pt x="256" y="0"/>
                </a:cubicBezTo>
                <a:cubicBezTo>
                  <a:pt x="352" y="1816"/>
                  <a:pt x="459" y="2348"/>
                  <a:pt x="498" y="3079"/>
                </a:cubicBezTo>
                <a:cubicBezTo>
                  <a:pt x="508" y="3306"/>
                  <a:pt x="514" y="3513"/>
                  <a:pt x="514" y="3687"/>
                </a:cubicBezTo>
                <a:cubicBezTo>
                  <a:pt x="514" y="4025"/>
                  <a:pt x="398" y="4176"/>
                  <a:pt x="256" y="4176"/>
                </a:cubicBezTo>
                <a:cubicBezTo>
                  <a:pt x="115" y="4176"/>
                  <a:pt x="0" y="4025"/>
                  <a:pt x="0" y="3687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5" name="Freeform 57">
            <a:extLst>
              <a:ext uri="{FF2B5EF4-FFF2-40B4-BE49-F238E27FC236}">
                <a16:creationId xmlns:a16="http://schemas.microsoft.com/office/drawing/2014/main" id="{56EAE096-3920-489F-8799-929EBF93EAB8}"/>
              </a:ext>
            </a:extLst>
          </p:cNvPr>
          <p:cNvSpPr>
            <a:spLocks/>
          </p:cNvSpPr>
          <p:nvPr/>
        </p:nvSpPr>
        <p:spPr bwMode="auto">
          <a:xfrm>
            <a:off x="8288904" y="3330191"/>
            <a:ext cx="32147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8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8"/>
                  <a:pt x="161" y="1816"/>
                  <a:pt x="257" y="0"/>
                </a:cubicBezTo>
                <a:cubicBezTo>
                  <a:pt x="352" y="1816"/>
                  <a:pt x="459" y="2348"/>
                  <a:pt x="498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6" name="Freeform 58">
            <a:extLst>
              <a:ext uri="{FF2B5EF4-FFF2-40B4-BE49-F238E27FC236}">
                <a16:creationId xmlns:a16="http://schemas.microsoft.com/office/drawing/2014/main" id="{6177D169-3931-4D5D-B3C5-F9A233214A0B}"/>
              </a:ext>
            </a:extLst>
          </p:cNvPr>
          <p:cNvSpPr>
            <a:spLocks/>
          </p:cNvSpPr>
          <p:nvPr/>
        </p:nvSpPr>
        <p:spPr bwMode="auto">
          <a:xfrm>
            <a:off x="7986485" y="3193269"/>
            <a:ext cx="32147" cy="258366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6" y="3306"/>
                  <a:pt x="15" y="3079"/>
                </a:cubicBezTo>
                <a:cubicBezTo>
                  <a:pt x="54" y="2347"/>
                  <a:pt x="162" y="1815"/>
                  <a:pt x="257" y="0"/>
                </a:cubicBezTo>
                <a:cubicBezTo>
                  <a:pt x="353" y="1815"/>
                  <a:pt x="460" y="2347"/>
                  <a:pt x="499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7" name="Freeform 59">
            <a:extLst>
              <a:ext uri="{FF2B5EF4-FFF2-40B4-BE49-F238E27FC236}">
                <a16:creationId xmlns:a16="http://schemas.microsoft.com/office/drawing/2014/main" id="{72861CD4-C2C2-4719-A866-F62C65AF4ABF}"/>
              </a:ext>
            </a:extLst>
          </p:cNvPr>
          <p:cNvSpPr>
            <a:spLocks/>
          </p:cNvSpPr>
          <p:nvPr/>
        </p:nvSpPr>
        <p:spPr bwMode="auto">
          <a:xfrm>
            <a:off x="7587626" y="3392103"/>
            <a:ext cx="30956" cy="257175"/>
          </a:xfrm>
          <a:custGeom>
            <a:avLst/>
            <a:gdLst>
              <a:gd name="T0" fmla="*/ 0 w 514"/>
              <a:gd name="T1" fmla="*/ 3686 h 4175"/>
              <a:gd name="T2" fmla="*/ 15 w 514"/>
              <a:gd name="T3" fmla="*/ 3079 h 4175"/>
              <a:gd name="T4" fmla="*/ 257 w 514"/>
              <a:gd name="T5" fmla="*/ 0 h 4175"/>
              <a:gd name="T6" fmla="*/ 499 w 514"/>
              <a:gd name="T7" fmla="*/ 3079 h 4175"/>
              <a:gd name="T8" fmla="*/ 514 w 514"/>
              <a:gd name="T9" fmla="*/ 3686 h 4175"/>
              <a:gd name="T10" fmla="*/ 257 w 514"/>
              <a:gd name="T11" fmla="*/ 4175 h 4175"/>
              <a:gd name="T12" fmla="*/ 0 w 514"/>
              <a:gd name="T13" fmla="*/ 3686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0" y="3686"/>
                </a:moveTo>
                <a:cubicBezTo>
                  <a:pt x="0" y="3513"/>
                  <a:pt x="5" y="3305"/>
                  <a:pt x="15" y="3079"/>
                </a:cubicBezTo>
                <a:cubicBezTo>
                  <a:pt x="54" y="2347"/>
                  <a:pt x="161" y="1815"/>
                  <a:pt x="257" y="0"/>
                </a:cubicBezTo>
                <a:cubicBezTo>
                  <a:pt x="352" y="1815"/>
                  <a:pt x="460" y="2347"/>
                  <a:pt x="499" y="3079"/>
                </a:cubicBezTo>
                <a:cubicBezTo>
                  <a:pt x="508" y="3305"/>
                  <a:pt x="514" y="3513"/>
                  <a:pt x="514" y="3686"/>
                </a:cubicBezTo>
                <a:cubicBezTo>
                  <a:pt x="514" y="4024"/>
                  <a:pt x="399" y="4175"/>
                  <a:pt x="257" y="4175"/>
                </a:cubicBezTo>
                <a:cubicBezTo>
                  <a:pt x="115" y="4175"/>
                  <a:pt x="0" y="4024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8" name="Freeform 60">
            <a:extLst>
              <a:ext uri="{FF2B5EF4-FFF2-40B4-BE49-F238E27FC236}">
                <a16:creationId xmlns:a16="http://schemas.microsoft.com/office/drawing/2014/main" id="{232C6CBD-6F69-40A4-B21E-0383B0501E48}"/>
              </a:ext>
            </a:extLst>
          </p:cNvPr>
          <p:cNvSpPr>
            <a:spLocks/>
          </p:cNvSpPr>
          <p:nvPr/>
        </p:nvSpPr>
        <p:spPr bwMode="auto">
          <a:xfrm>
            <a:off x="7187576" y="3256372"/>
            <a:ext cx="30956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6" y="3306"/>
                  <a:pt x="15" y="3079"/>
                </a:cubicBezTo>
                <a:cubicBezTo>
                  <a:pt x="54" y="2348"/>
                  <a:pt x="161" y="1815"/>
                  <a:pt x="257" y="0"/>
                </a:cubicBezTo>
                <a:cubicBezTo>
                  <a:pt x="352" y="1815"/>
                  <a:pt x="460" y="2348"/>
                  <a:pt x="499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9" name="Freeform 61">
            <a:extLst>
              <a:ext uri="{FF2B5EF4-FFF2-40B4-BE49-F238E27FC236}">
                <a16:creationId xmlns:a16="http://schemas.microsoft.com/office/drawing/2014/main" id="{6E256440-F985-4670-9867-00F9764B5C24}"/>
              </a:ext>
            </a:extLst>
          </p:cNvPr>
          <p:cNvSpPr>
            <a:spLocks/>
          </p:cNvSpPr>
          <p:nvPr/>
        </p:nvSpPr>
        <p:spPr bwMode="auto">
          <a:xfrm>
            <a:off x="6787526" y="3450444"/>
            <a:ext cx="32147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8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8"/>
                  <a:pt x="161" y="1815"/>
                  <a:pt x="257" y="0"/>
                </a:cubicBezTo>
                <a:cubicBezTo>
                  <a:pt x="352" y="1815"/>
                  <a:pt x="459" y="2348"/>
                  <a:pt x="498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0" name="Freeform 62">
            <a:extLst>
              <a:ext uri="{FF2B5EF4-FFF2-40B4-BE49-F238E27FC236}">
                <a16:creationId xmlns:a16="http://schemas.microsoft.com/office/drawing/2014/main" id="{D34D3ED1-BDC3-4333-BF94-A0F7148FB2AC}"/>
              </a:ext>
            </a:extLst>
          </p:cNvPr>
          <p:cNvSpPr>
            <a:spLocks/>
          </p:cNvSpPr>
          <p:nvPr/>
        </p:nvSpPr>
        <p:spPr bwMode="auto">
          <a:xfrm>
            <a:off x="6387476" y="3236132"/>
            <a:ext cx="32147" cy="258366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8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7"/>
                  <a:pt x="161" y="1815"/>
                  <a:pt x="257" y="0"/>
                </a:cubicBezTo>
                <a:cubicBezTo>
                  <a:pt x="352" y="1815"/>
                  <a:pt x="459" y="2347"/>
                  <a:pt x="498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8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1" name="Freeform 63">
            <a:extLst>
              <a:ext uri="{FF2B5EF4-FFF2-40B4-BE49-F238E27FC236}">
                <a16:creationId xmlns:a16="http://schemas.microsoft.com/office/drawing/2014/main" id="{86D9FC55-7B3B-426A-AD79-F33CF1628753}"/>
              </a:ext>
            </a:extLst>
          </p:cNvPr>
          <p:cNvSpPr>
            <a:spLocks/>
          </p:cNvSpPr>
          <p:nvPr/>
        </p:nvSpPr>
        <p:spPr bwMode="auto">
          <a:xfrm>
            <a:off x="6376760" y="3780247"/>
            <a:ext cx="32147" cy="257175"/>
          </a:xfrm>
          <a:custGeom>
            <a:avLst/>
            <a:gdLst>
              <a:gd name="T0" fmla="*/ 514 w 514"/>
              <a:gd name="T1" fmla="*/ 3686 h 4175"/>
              <a:gd name="T2" fmla="*/ 499 w 514"/>
              <a:gd name="T3" fmla="*/ 3079 h 4175"/>
              <a:gd name="T4" fmla="*/ 257 w 514"/>
              <a:gd name="T5" fmla="*/ 0 h 4175"/>
              <a:gd name="T6" fmla="*/ 15 w 514"/>
              <a:gd name="T7" fmla="*/ 3079 h 4175"/>
              <a:gd name="T8" fmla="*/ 0 w 514"/>
              <a:gd name="T9" fmla="*/ 3686 h 4175"/>
              <a:gd name="T10" fmla="*/ 257 w 514"/>
              <a:gd name="T11" fmla="*/ 4175 h 4175"/>
              <a:gd name="T12" fmla="*/ 514 w 514"/>
              <a:gd name="T13" fmla="*/ 3686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514" y="3686"/>
                </a:moveTo>
                <a:cubicBezTo>
                  <a:pt x="514" y="3513"/>
                  <a:pt x="508" y="3305"/>
                  <a:pt x="499" y="3079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1" y="1815"/>
                  <a:pt x="54" y="2347"/>
                  <a:pt x="15" y="3079"/>
                </a:cubicBezTo>
                <a:cubicBezTo>
                  <a:pt x="6" y="3305"/>
                  <a:pt x="0" y="3513"/>
                  <a:pt x="0" y="3686"/>
                </a:cubicBezTo>
                <a:cubicBezTo>
                  <a:pt x="0" y="4024"/>
                  <a:pt x="115" y="4175"/>
                  <a:pt x="257" y="4175"/>
                </a:cubicBezTo>
                <a:cubicBezTo>
                  <a:pt x="399" y="4175"/>
                  <a:pt x="514" y="4024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2" name="Freeform 65">
            <a:extLst>
              <a:ext uri="{FF2B5EF4-FFF2-40B4-BE49-F238E27FC236}">
                <a16:creationId xmlns:a16="http://schemas.microsoft.com/office/drawing/2014/main" id="{A21B4A7E-977F-440E-9142-22ACB4B312BF}"/>
              </a:ext>
            </a:extLst>
          </p:cNvPr>
          <p:cNvSpPr>
            <a:spLocks/>
          </p:cNvSpPr>
          <p:nvPr/>
        </p:nvSpPr>
        <p:spPr bwMode="auto">
          <a:xfrm>
            <a:off x="7176860" y="3783819"/>
            <a:ext cx="32147" cy="258366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5"/>
                  <a:pt x="499" y="3079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2" y="1815"/>
                  <a:pt x="54" y="2347"/>
                  <a:pt x="15" y="3079"/>
                </a:cubicBezTo>
                <a:cubicBezTo>
                  <a:pt x="6" y="3305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3" name="Freeform 66">
            <a:extLst>
              <a:ext uri="{FF2B5EF4-FFF2-40B4-BE49-F238E27FC236}">
                <a16:creationId xmlns:a16="http://schemas.microsoft.com/office/drawing/2014/main" id="{B385C7E5-F540-468B-9CC3-5F7E305C36A4}"/>
              </a:ext>
            </a:extLst>
          </p:cNvPr>
          <p:cNvSpPr>
            <a:spLocks/>
          </p:cNvSpPr>
          <p:nvPr/>
        </p:nvSpPr>
        <p:spPr bwMode="auto">
          <a:xfrm>
            <a:off x="7982914" y="3854066"/>
            <a:ext cx="30956" cy="253604"/>
          </a:xfrm>
          <a:custGeom>
            <a:avLst/>
            <a:gdLst>
              <a:gd name="T0" fmla="*/ 507 w 507"/>
              <a:gd name="T1" fmla="*/ 3637 h 4120"/>
              <a:gd name="T2" fmla="*/ 492 w 507"/>
              <a:gd name="T3" fmla="*/ 3038 h 4120"/>
              <a:gd name="T4" fmla="*/ 253 w 507"/>
              <a:gd name="T5" fmla="*/ 0 h 4120"/>
              <a:gd name="T6" fmla="*/ 15 w 507"/>
              <a:gd name="T7" fmla="*/ 3038 h 4120"/>
              <a:gd name="T8" fmla="*/ 0 w 507"/>
              <a:gd name="T9" fmla="*/ 3637 h 4120"/>
              <a:gd name="T10" fmla="*/ 253 w 507"/>
              <a:gd name="T11" fmla="*/ 4120 h 4120"/>
              <a:gd name="T12" fmla="*/ 507 w 507"/>
              <a:gd name="T13" fmla="*/ 3637 h 4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7" h="4120">
                <a:moveTo>
                  <a:pt x="507" y="3637"/>
                </a:moveTo>
                <a:cubicBezTo>
                  <a:pt x="507" y="3466"/>
                  <a:pt x="501" y="3262"/>
                  <a:pt x="492" y="3038"/>
                </a:cubicBezTo>
                <a:cubicBezTo>
                  <a:pt x="453" y="2316"/>
                  <a:pt x="347" y="1791"/>
                  <a:pt x="253" y="0"/>
                </a:cubicBezTo>
                <a:cubicBezTo>
                  <a:pt x="159" y="1791"/>
                  <a:pt x="53" y="2316"/>
                  <a:pt x="15" y="3038"/>
                </a:cubicBezTo>
                <a:cubicBezTo>
                  <a:pt x="5" y="3262"/>
                  <a:pt x="0" y="3466"/>
                  <a:pt x="0" y="3637"/>
                </a:cubicBezTo>
                <a:cubicBezTo>
                  <a:pt x="0" y="3971"/>
                  <a:pt x="113" y="4120"/>
                  <a:pt x="253" y="4120"/>
                </a:cubicBezTo>
                <a:cubicBezTo>
                  <a:pt x="393" y="4120"/>
                  <a:pt x="507" y="3971"/>
                  <a:pt x="507" y="3637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4" name="Freeform 67">
            <a:extLst>
              <a:ext uri="{FF2B5EF4-FFF2-40B4-BE49-F238E27FC236}">
                <a16:creationId xmlns:a16="http://schemas.microsoft.com/office/drawing/2014/main" id="{E8522C69-D81F-4487-97A7-EF3FCFABE43D}"/>
              </a:ext>
            </a:extLst>
          </p:cNvPr>
          <p:cNvSpPr>
            <a:spLocks/>
          </p:cNvSpPr>
          <p:nvPr/>
        </p:nvSpPr>
        <p:spPr bwMode="auto">
          <a:xfrm>
            <a:off x="7587626" y="3993370"/>
            <a:ext cx="30956" cy="254794"/>
          </a:xfrm>
          <a:custGeom>
            <a:avLst/>
            <a:gdLst>
              <a:gd name="T0" fmla="*/ 507 w 507"/>
              <a:gd name="T1" fmla="*/ 3637 h 4121"/>
              <a:gd name="T2" fmla="*/ 492 w 507"/>
              <a:gd name="T3" fmla="*/ 3038 h 4121"/>
              <a:gd name="T4" fmla="*/ 254 w 507"/>
              <a:gd name="T5" fmla="*/ 0 h 4121"/>
              <a:gd name="T6" fmla="*/ 15 w 507"/>
              <a:gd name="T7" fmla="*/ 3038 h 4121"/>
              <a:gd name="T8" fmla="*/ 0 w 507"/>
              <a:gd name="T9" fmla="*/ 3637 h 4121"/>
              <a:gd name="T10" fmla="*/ 254 w 507"/>
              <a:gd name="T11" fmla="*/ 4121 h 4121"/>
              <a:gd name="T12" fmla="*/ 507 w 507"/>
              <a:gd name="T13" fmla="*/ 3637 h 4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7" h="4121">
                <a:moveTo>
                  <a:pt x="507" y="3637"/>
                </a:moveTo>
                <a:cubicBezTo>
                  <a:pt x="507" y="3467"/>
                  <a:pt x="502" y="3262"/>
                  <a:pt x="492" y="3038"/>
                </a:cubicBezTo>
                <a:cubicBezTo>
                  <a:pt x="454" y="2317"/>
                  <a:pt x="348" y="1791"/>
                  <a:pt x="254" y="0"/>
                </a:cubicBezTo>
                <a:cubicBezTo>
                  <a:pt x="160" y="1791"/>
                  <a:pt x="54" y="2317"/>
                  <a:pt x="15" y="3038"/>
                </a:cubicBezTo>
                <a:cubicBezTo>
                  <a:pt x="6" y="3262"/>
                  <a:pt x="0" y="3467"/>
                  <a:pt x="0" y="3637"/>
                </a:cubicBezTo>
                <a:cubicBezTo>
                  <a:pt x="0" y="3972"/>
                  <a:pt x="114" y="4121"/>
                  <a:pt x="254" y="4121"/>
                </a:cubicBezTo>
                <a:cubicBezTo>
                  <a:pt x="394" y="4121"/>
                  <a:pt x="507" y="3972"/>
                  <a:pt x="507" y="3637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5" name="Freeform 68">
            <a:extLst>
              <a:ext uri="{FF2B5EF4-FFF2-40B4-BE49-F238E27FC236}">
                <a16:creationId xmlns:a16="http://schemas.microsoft.com/office/drawing/2014/main" id="{A9B5B429-4733-4BDC-A382-5793DEA395BA}"/>
              </a:ext>
            </a:extLst>
          </p:cNvPr>
          <p:cNvSpPr>
            <a:spLocks/>
          </p:cNvSpPr>
          <p:nvPr/>
        </p:nvSpPr>
        <p:spPr bwMode="auto">
          <a:xfrm>
            <a:off x="8377010" y="4012420"/>
            <a:ext cx="30956" cy="254794"/>
          </a:xfrm>
          <a:custGeom>
            <a:avLst/>
            <a:gdLst>
              <a:gd name="T0" fmla="*/ 507 w 507"/>
              <a:gd name="T1" fmla="*/ 3637 h 4120"/>
              <a:gd name="T2" fmla="*/ 492 w 507"/>
              <a:gd name="T3" fmla="*/ 3038 h 4120"/>
              <a:gd name="T4" fmla="*/ 254 w 507"/>
              <a:gd name="T5" fmla="*/ 0 h 4120"/>
              <a:gd name="T6" fmla="*/ 15 w 507"/>
              <a:gd name="T7" fmla="*/ 3038 h 4120"/>
              <a:gd name="T8" fmla="*/ 0 w 507"/>
              <a:gd name="T9" fmla="*/ 3637 h 4120"/>
              <a:gd name="T10" fmla="*/ 254 w 507"/>
              <a:gd name="T11" fmla="*/ 4120 h 4120"/>
              <a:gd name="T12" fmla="*/ 507 w 507"/>
              <a:gd name="T13" fmla="*/ 3637 h 4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7" h="4120">
                <a:moveTo>
                  <a:pt x="507" y="3637"/>
                </a:moveTo>
                <a:cubicBezTo>
                  <a:pt x="507" y="3466"/>
                  <a:pt x="502" y="3261"/>
                  <a:pt x="492" y="3038"/>
                </a:cubicBezTo>
                <a:cubicBezTo>
                  <a:pt x="454" y="2316"/>
                  <a:pt x="348" y="1791"/>
                  <a:pt x="254" y="0"/>
                </a:cubicBezTo>
                <a:cubicBezTo>
                  <a:pt x="160" y="1791"/>
                  <a:pt x="54" y="2316"/>
                  <a:pt x="15" y="3038"/>
                </a:cubicBezTo>
                <a:cubicBezTo>
                  <a:pt x="6" y="3261"/>
                  <a:pt x="0" y="3466"/>
                  <a:pt x="0" y="3637"/>
                </a:cubicBezTo>
                <a:cubicBezTo>
                  <a:pt x="0" y="3971"/>
                  <a:pt x="114" y="4120"/>
                  <a:pt x="254" y="4120"/>
                </a:cubicBezTo>
                <a:cubicBezTo>
                  <a:pt x="394" y="4120"/>
                  <a:pt x="507" y="3971"/>
                  <a:pt x="507" y="3637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6" name="Freeform 69">
            <a:extLst>
              <a:ext uri="{FF2B5EF4-FFF2-40B4-BE49-F238E27FC236}">
                <a16:creationId xmlns:a16="http://schemas.microsoft.com/office/drawing/2014/main" id="{228FC331-CE7E-4EBC-ADD4-7F9F0F1044B0}"/>
              </a:ext>
            </a:extLst>
          </p:cNvPr>
          <p:cNvSpPr>
            <a:spLocks/>
          </p:cNvSpPr>
          <p:nvPr/>
        </p:nvSpPr>
        <p:spPr bwMode="auto">
          <a:xfrm>
            <a:off x="8777060" y="3823110"/>
            <a:ext cx="30956" cy="257175"/>
          </a:xfrm>
          <a:custGeom>
            <a:avLst/>
            <a:gdLst>
              <a:gd name="T0" fmla="*/ 514 w 514"/>
              <a:gd name="T1" fmla="*/ 3687 h 4176"/>
              <a:gd name="T2" fmla="*/ 498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7 h 4176"/>
              <a:gd name="T10" fmla="*/ 257 w 514"/>
              <a:gd name="T11" fmla="*/ 4176 h 4176"/>
              <a:gd name="T12" fmla="*/ 514 w 514"/>
              <a:gd name="T13" fmla="*/ 3687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7"/>
                </a:moveTo>
                <a:cubicBezTo>
                  <a:pt x="514" y="3513"/>
                  <a:pt x="508" y="3306"/>
                  <a:pt x="498" y="3079"/>
                </a:cubicBezTo>
                <a:cubicBezTo>
                  <a:pt x="459" y="2348"/>
                  <a:pt x="352" y="1816"/>
                  <a:pt x="257" y="0"/>
                </a:cubicBezTo>
                <a:cubicBezTo>
                  <a:pt x="161" y="1816"/>
                  <a:pt x="54" y="2348"/>
                  <a:pt x="15" y="3079"/>
                </a:cubicBezTo>
                <a:cubicBezTo>
                  <a:pt x="5" y="3306"/>
                  <a:pt x="0" y="3513"/>
                  <a:pt x="0" y="3687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8" y="4176"/>
                  <a:pt x="514" y="4025"/>
                  <a:pt x="514" y="3687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7" name="Freeform 70">
            <a:extLst>
              <a:ext uri="{FF2B5EF4-FFF2-40B4-BE49-F238E27FC236}">
                <a16:creationId xmlns:a16="http://schemas.microsoft.com/office/drawing/2014/main" id="{462B7F67-2316-48CB-9B55-173CC146B5EE}"/>
              </a:ext>
            </a:extLst>
          </p:cNvPr>
          <p:cNvSpPr>
            <a:spLocks/>
          </p:cNvSpPr>
          <p:nvPr/>
        </p:nvSpPr>
        <p:spPr bwMode="auto">
          <a:xfrm>
            <a:off x="9175920" y="4063616"/>
            <a:ext cx="32147" cy="258366"/>
          </a:xfrm>
          <a:custGeom>
            <a:avLst/>
            <a:gdLst>
              <a:gd name="T0" fmla="*/ 514 w 514"/>
              <a:gd name="T1" fmla="*/ 3686 h 4176"/>
              <a:gd name="T2" fmla="*/ 498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8" y="3079"/>
                </a:cubicBezTo>
                <a:cubicBezTo>
                  <a:pt x="459" y="2347"/>
                  <a:pt x="352" y="1815"/>
                  <a:pt x="257" y="0"/>
                </a:cubicBezTo>
                <a:cubicBezTo>
                  <a:pt x="161" y="1815"/>
                  <a:pt x="54" y="2347"/>
                  <a:pt x="15" y="3079"/>
                </a:cubicBezTo>
                <a:cubicBezTo>
                  <a:pt x="5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DC697901-31BE-4DEB-862D-3D10A45EB20A}"/>
              </a:ext>
            </a:extLst>
          </p:cNvPr>
          <p:cNvSpPr>
            <a:spLocks/>
          </p:cNvSpPr>
          <p:nvPr/>
        </p:nvSpPr>
        <p:spPr bwMode="auto">
          <a:xfrm>
            <a:off x="9575970" y="3865972"/>
            <a:ext cx="32147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9" y="3079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1" y="1815"/>
                  <a:pt x="54" y="2347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9" name="Freeform 72">
            <a:extLst>
              <a:ext uri="{FF2B5EF4-FFF2-40B4-BE49-F238E27FC236}">
                <a16:creationId xmlns:a16="http://schemas.microsoft.com/office/drawing/2014/main" id="{44A4D95F-C745-4A14-88E8-B65DFB0BB757}"/>
              </a:ext>
            </a:extLst>
          </p:cNvPr>
          <p:cNvSpPr>
            <a:spLocks/>
          </p:cNvSpPr>
          <p:nvPr/>
        </p:nvSpPr>
        <p:spPr bwMode="auto">
          <a:xfrm>
            <a:off x="9939110" y="3461160"/>
            <a:ext cx="32147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9" y="3079"/>
                </a:cubicBezTo>
                <a:cubicBezTo>
                  <a:pt x="460" y="2348"/>
                  <a:pt x="352" y="1816"/>
                  <a:pt x="257" y="0"/>
                </a:cubicBezTo>
                <a:cubicBezTo>
                  <a:pt x="161" y="1816"/>
                  <a:pt x="54" y="2348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0" name="Freeform 73">
            <a:extLst>
              <a:ext uri="{FF2B5EF4-FFF2-40B4-BE49-F238E27FC236}">
                <a16:creationId xmlns:a16="http://schemas.microsoft.com/office/drawing/2014/main" id="{41856652-0284-4AB0-819E-6C1FD3E8A247}"/>
              </a:ext>
            </a:extLst>
          </p:cNvPr>
          <p:cNvSpPr>
            <a:spLocks/>
          </p:cNvSpPr>
          <p:nvPr/>
        </p:nvSpPr>
        <p:spPr bwMode="auto">
          <a:xfrm>
            <a:off x="10339160" y="3325428"/>
            <a:ext cx="30956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5"/>
                  <a:pt x="499" y="3079"/>
                </a:cubicBezTo>
                <a:cubicBezTo>
                  <a:pt x="459" y="2347"/>
                  <a:pt x="353" y="1815"/>
                  <a:pt x="257" y="0"/>
                </a:cubicBezTo>
                <a:cubicBezTo>
                  <a:pt x="162" y="1815"/>
                  <a:pt x="54" y="2347"/>
                  <a:pt x="15" y="3079"/>
                </a:cubicBezTo>
                <a:cubicBezTo>
                  <a:pt x="5" y="3305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1" name="Freeform 74">
            <a:extLst>
              <a:ext uri="{FF2B5EF4-FFF2-40B4-BE49-F238E27FC236}">
                <a16:creationId xmlns:a16="http://schemas.microsoft.com/office/drawing/2014/main" id="{3C406260-2283-4924-82A7-2415436CF1F2}"/>
              </a:ext>
            </a:extLst>
          </p:cNvPr>
          <p:cNvSpPr>
            <a:spLocks/>
          </p:cNvSpPr>
          <p:nvPr/>
        </p:nvSpPr>
        <p:spPr bwMode="auto">
          <a:xfrm>
            <a:off x="10739210" y="3519501"/>
            <a:ext cx="30956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9" y="3306"/>
                  <a:pt x="499" y="3079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2" y="1815"/>
                  <a:pt x="54" y="2347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2" name="Freeform 75">
            <a:extLst>
              <a:ext uri="{FF2B5EF4-FFF2-40B4-BE49-F238E27FC236}">
                <a16:creationId xmlns:a16="http://schemas.microsoft.com/office/drawing/2014/main" id="{F0033B00-8516-45D1-A037-C05496A102D4}"/>
              </a:ext>
            </a:extLst>
          </p:cNvPr>
          <p:cNvSpPr>
            <a:spLocks/>
          </p:cNvSpPr>
          <p:nvPr/>
        </p:nvSpPr>
        <p:spPr bwMode="auto">
          <a:xfrm>
            <a:off x="11139260" y="3305188"/>
            <a:ext cx="30956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8 h 4176"/>
              <a:gd name="T4" fmla="*/ 257 w 514"/>
              <a:gd name="T5" fmla="*/ 0 h 4176"/>
              <a:gd name="T6" fmla="*/ 15 w 514"/>
              <a:gd name="T7" fmla="*/ 3078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9" y="3305"/>
                  <a:pt x="499" y="3078"/>
                </a:cubicBezTo>
                <a:cubicBezTo>
                  <a:pt x="460" y="2347"/>
                  <a:pt x="353" y="1815"/>
                  <a:pt x="257" y="0"/>
                </a:cubicBezTo>
                <a:cubicBezTo>
                  <a:pt x="162" y="1815"/>
                  <a:pt x="54" y="2347"/>
                  <a:pt x="15" y="3078"/>
                </a:cubicBezTo>
                <a:cubicBezTo>
                  <a:pt x="6" y="3305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3" name="Freeform 76">
            <a:extLst>
              <a:ext uri="{FF2B5EF4-FFF2-40B4-BE49-F238E27FC236}">
                <a16:creationId xmlns:a16="http://schemas.microsoft.com/office/drawing/2014/main" id="{1B3498F7-173D-4F50-B69F-2BD54CAE03DB}"/>
              </a:ext>
            </a:extLst>
          </p:cNvPr>
          <p:cNvSpPr>
            <a:spLocks/>
          </p:cNvSpPr>
          <p:nvPr/>
        </p:nvSpPr>
        <p:spPr bwMode="auto">
          <a:xfrm>
            <a:off x="10997576" y="3636182"/>
            <a:ext cx="32147" cy="257175"/>
          </a:xfrm>
          <a:custGeom>
            <a:avLst/>
            <a:gdLst>
              <a:gd name="T0" fmla="*/ 0 w 514"/>
              <a:gd name="T1" fmla="*/ 3685 h 4175"/>
              <a:gd name="T2" fmla="*/ 15 w 514"/>
              <a:gd name="T3" fmla="*/ 3078 h 4175"/>
              <a:gd name="T4" fmla="*/ 257 w 514"/>
              <a:gd name="T5" fmla="*/ 0 h 4175"/>
              <a:gd name="T6" fmla="*/ 499 w 514"/>
              <a:gd name="T7" fmla="*/ 3078 h 4175"/>
              <a:gd name="T8" fmla="*/ 514 w 514"/>
              <a:gd name="T9" fmla="*/ 3685 h 4175"/>
              <a:gd name="T10" fmla="*/ 257 w 514"/>
              <a:gd name="T11" fmla="*/ 4175 h 4175"/>
              <a:gd name="T12" fmla="*/ 0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0" y="3685"/>
                </a:moveTo>
                <a:cubicBezTo>
                  <a:pt x="0" y="3512"/>
                  <a:pt x="5" y="3305"/>
                  <a:pt x="15" y="3078"/>
                </a:cubicBezTo>
                <a:cubicBezTo>
                  <a:pt x="54" y="2347"/>
                  <a:pt x="162" y="1815"/>
                  <a:pt x="257" y="0"/>
                </a:cubicBezTo>
                <a:cubicBezTo>
                  <a:pt x="352" y="1815"/>
                  <a:pt x="460" y="2347"/>
                  <a:pt x="499" y="3078"/>
                </a:cubicBezTo>
                <a:cubicBezTo>
                  <a:pt x="508" y="3305"/>
                  <a:pt x="514" y="3512"/>
                  <a:pt x="514" y="3685"/>
                </a:cubicBezTo>
                <a:cubicBezTo>
                  <a:pt x="514" y="4024"/>
                  <a:pt x="399" y="4175"/>
                  <a:pt x="257" y="4175"/>
                </a:cubicBezTo>
                <a:cubicBezTo>
                  <a:pt x="115" y="4175"/>
                  <a:pt x="0" y="4024"/>
                  <a:pt x="0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4" name="Freeform 77">
            <a:extLst>
              <a:ext uri="{FF2B5EF4-FFF2-40B4-BE49-F238E27FC236}">
                <a16:creationId xmlns:a16="http://schemas.microsoft.com/office/drawing/2014/main" id="{386AAE59-1290-4B07-9857-072E39505939}"/>
              </a:ext>
            </a:extLst>
          </p:cNvPr>
          <p:cNvSpPr>
            <a:spLocks/>
          </p:cNvSpPr>
          <p:nvPr/>
        </p:nvSpPr>
        <p:spPr bwMode="auto">
          <a:xfrm>
            <a:off x="10597526" y="3779057"/>
            <a:ext cx="32147" cy="258366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7"/>
                  <a:pt x="161" y="1815"/>
                  <a:pt x="257" y="0"/>
                </a:cubicBezTo>
                <a:cubicBezTo>
                  <a:pt x="352" y="1815"/>
                  <a:pt x="460" y="2347"/>
                  <a:pt x="499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5" name="Freeform 78">
            <a:extLst>
              <a:ext uri="{FF2B5EF4-FFF2-40B4-BE49-F238E27FC236}">
                <a16:creationId xmlns:a16="http://schemas.microsoft.com/office/drawing/2014/main" id="{1BF2AAB9-B581-4C5D-893E-2B3185E43304}"/>
              </a:ext>
            </a:extLst>
          </p:cNvPr>
          <p:cNvSpPr>
            <a:spLocks/>
          </p:cNvSpPr>
          <p:nvPr/>
        </p:nvSpPr>
        <p:spPr bwMode="auto">
          <a:xfrm>
            <a:off x="10205810" y="3620703"/>
            <a:ext cx="32147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6" y="3305"/>
                  <a:pt x="15" y="3079"/>
                </a:cubicBezTo>
                <a:cubicBezTo>
                  <a:pt x="54" y="2347"/>
                  <a:pt x="161" y="1815"/>
                  <a:pt x="257" y="0"/>
                </a:cubicBezTo>
                <a:cubicBezTo>
                  <a:pt x="352" y="1815"/>
                  <a:pt x="460" y="2347"/>
                  <a:pt x="499" y="3079"/>
                </a:cubicBezTo>
                <a:cubicBezTo>
                  <a:pt x="509" y="3305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6" name="Freeform 79">
            <a:extLst>
              <a:ext uri="{FF2B5EF4-FFF2-40B4-BE49-F238E27FC236}">
                <a16:creationId xmlns:a16="http://schemas.microsoft.com/office/drawing/2014/main" id="{7BE293F2-3CB3-443D-A665-06B8F2BDD23D}"/>
              </a:ext>
            </a:extLst>
          </p:cNvPr>
          <p:cNvSpPr>
            <a:spLocks/>
          </p:cNvSpPr>
          <p:nvPr/>
        </p:nvSpPr>
        <p:spPr bwMode="auto">
          <a:xfrm>
            <a:off x="9518820" y="4230303"/>
            <a:ext cx="30956" cy="257175"/>
          </a:xfrm>
          <a:custGeom>
            <a:avLst/>
            <a:gdLst>
              <a:gd name="T0" fmla="*/ 0 w 513"/>
              <a:gd name="T1" fmla="*/ 3686 h 4175"/>
              <a:gd name="T2" fmla="*/ 15 w 513"/>
              <a:gd name="T3" fmla="*/ 3078 h 4175"/>
              <a:gd name="T4" fmla="*/ 256 w 513"/>
              <a:gd name="T5" fmla="*/ 0 h 4175"/>
              <a:gd name="T6" fmla="*/ 498 w 513"/>
              <a:gd name="T7" fmla="*/ 3078 h 4175"/>
              <a:gd name="T8" fmla="*/ 513 w 513"/>
              <a:gd name="T9" fmla="*/ 3686 h 4175"/>
              <a:gd name="T10" fmla="*/ 256 w 513"/>
              <a:gd name="T11" fmla="*/ 4175 h 4175"/>
              <a:gd name="T12" fmla="*/ 0 w 513"/>
              <a:gd name="T13" fmla="*/ 3686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3" h="4175">
                <a:moveTo>
                  <a:pt x="0" y="3686"/>
                </a:moveTo>
                <a:cubicBezTo>
                  <a:pt x="0" y="3512"/>
                  <a:pt x="5" y="3305"/>
                  <a:pt x="15" y="3078"/>
                </a:cubicBezTo>
                <a:cubicBezTo>
                  <a:pt x="54" y="2347"/>
                  <a:pt x="161" y="1815"/>
                  <a:pt x="256" y="0"/>
                </a:cubicBezTo>
                <a:cubicBezTo>
                  <a:pt x="352" y="1815"/>
                  <a:pt x="459" y="2347"/>
                  <a:pt x="498" y="3078"/>
                </a:cubicBezTo>
                <a:cubicBezTo>
                  <a:pt x="508" y="3305"/>
                  <a:pt x="513" y="3512"/>
                  <a:pt x="513" y="3686"/>
                </a:cubicBezTo>
                <a:cubicBezTo>
                  <a:pt x="513" y="4024"/>
                  <a:pt x="398" y="4175"/>
                  <a:pt x="256" y="4175"/>
                </a:cubicBezTo>
                <a:cubicBezTo>
                  <a:pt x="115" y="4175"/>
                  <a:pt x="0" y="4024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7" name="Freeform 80">
            <a:extLst>
              <a:ext uri="{FF2B5EF4-FFF2-40B4-BE49-F238E27FC236}">
                <a16:creationId xmlns:a16="http://schemas.microsoft.com/office/drawing/2014/main" id="{D4DD3DF1-876F-4766-BF5F-13831A71A484}"/>
              </a:ext>
            </a:extLst>
          </p:cNvPr>
          <p:cNvSpPr>
            <a:spLocks/>
          </p:cNvSpPr>
          <p:nvPr/>
        </p:nvSpPr>
        <p:spPr bwMode="auto">
          <a:xfrm>
            <a:off x="9843860" y="4435091"/>
            <a:ext cx="30956" cy="258366"/>
          </a:xfrm>
          <a:custGeom>
            <a:avLst/>
            <a:gdLst>
              <a:gd name="T0" fmla="*/ 0 w 514"/>
              <a:gd name="T1" fmla="*/ 3686 h 4175"/>
              <a:gd name="T2" fmla="*/ 15 w 514"/>
              <a:gd name="T3" fmla="*/ 3078 h 4175"/>
              <a:gd name="T4" fmla="*/ 257 w 514"/>
              <a:gd name="T5" fmla="*/ 0 h 4175"/>
              <a:gd name="T6" fmla="*/ 499 w 514"/>
              <a:gd name="T7" fmla="*/ 3078 h 4175"/>
              <a:gd name="T8" fmla="*/ 514 w 514"/>
              <a:gd name="T9" fmla="*/ 3686 h 4175"/>
              <a:gd name="T10" fmla="*/ 257 w 514"/>
              <a:gd name="T11" fmla="*/ 4175 h 4175"/>
              <a:gd name="T12" fmla="*/ 0 w 514"/>
              <a:gd name="T13" fmla="*/ 3686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0" y="3686"/>
                </a:moveTo>
                <a:cubicBezTo>
                  <a:pt x="0" y="3513"/>
                  <a:pt x="5" y="3305"/>
                  <a:pt x="15" y="3078"/>
                </a:cubicBezTo>
                <a:cubicBezTo>
                  <a:pt x="54" y="2347"/>
                  <a:pt x="162" y="1815"/>
                  <a:pt x="257" y="0"/>
                </a:cubicBezTo>
                <a:cubicBezTo>
                  <a:pt x="353" y="1815"/>
                  <a:pt x="459" y="2347"/>
                  <a:pt x="499" y="3078"/>
                </a:cubicBezTo>
                <a:cubicBezTo>
                  <a:pt x="508" y="3305"/>
                  <a:pt x="514" y="3513"/>
                  <a:pt x="514" y="3686"/>
                </a:cubicBezTo>
                <a:cubicBezTo>
                  <a:pt x="514" y="4025"/>
                  <a:pt x="399" y="4175"/>
                  <a:pt x="257" y="4175"/>
                </a:cubicBezTo>
                <a:cubicBezTo>
                  <a:pt x="115" y="4175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8" name="Freeform 81">
            <a:extLst>
              <a:ext uri="{FF2B5EF4-FFF2-40B4-BE49-F238E27FC236}">
                <a16:creationId xmlns:a16="http://schemas.microsoft.com/office/drawing/2014/main" id="{4CC6F250-DC5E-494A-9482-9B4EC23F0E8F}"/>
              </a:ext>
            </a:extLst>
          </p:cNvPr>
          <p:cNvSpPr>
            <a:spLocks/>
          </p:cNvSpPr>
          <p:nvPr/>
        </p:nvSpPr>
        <p:spPr bwMode="auto">
          <a:xfrm>
            <a:off x="9003279" y="4333888"/>
            <a:ext cx="32147" cy="258366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8"/>
                  <a:pt x="161" y="1815"/>
                  <a:pt x="257" y="0"/>
                </a:cubicBezTo>
                <a:cubicBezTo>
                  <a:pt x="352" y="1815"/>
                  <a:pt x="460" y="2348"/>
                  <a:pt x="499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9" name="Freeform 82">
            <a:extLst>
              <a:ext uri="{FF2B5EF4-FFF2-40B4-BE49-F238E27FC236}">
                <a16:creationId xmlns:a16="http://schemas.microsoft.com/office/drawing/2014/main" id="{93D463C5-9CC2-47FE-951A-E482A955A708}"/>
              </a:ext>
            </a:extLst>
          </p:cNvPr>
          <p:cNvSpPr>
            <a:spLocks/>
          </p:cNvSpPr>
          <p:nvPr/>
        </p:nvSpPr>
        <p:spPr bwMode="auto">
          <a:xfrm>
            <a:off x="8628233" y="4180297"/>
            <a:ext cx="32147" cy="257175"/>
          </a:xfrm>
          <a:custGeom>
            <a:avLst/>
            <a:gdLst>
              <a:gd name="T0" fmla="*/ 0 w 513"/>
              <a:gd name="T1" fmla="*/ 3685 h 4175"/>
              <a:gd name="T2" fmla="*/ 15 w 513"/>
              <a:gd name="T3" fmla="*/ 3078 h 4175"/>
              <a:gd name="T4" fmla="*/ 257 w 513"/>
              <a:gd name="T5" fmla="*/ 0 h 4175"/>
              <a:gd name="T6" fmla="*/ 498 w 513"/>
              <a:gd name="T7" fmla="*/ 3078 h 4175"/>
              <a:gd name="T8" fmla="*/ 513 w 513"/>
              <a:gd name="T9" fmla="*/ 3685 h 4175"/>
              <a:gd name="T10" fmla="*/ 257 w 513"/>
              <a:gd name="T11" fmla="*/ 4175 h 4175"/>
              <a:gd name="T12" fmla="*/ 0 w 513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3" h="4175">
                <a:moveTo>
                  <a:pt x="0" y="3685"/>
                </a:moveTo>
                <a:cubicBezTo>
                  <a:pt x="0" y="3512"/>
                  <a:pt x="5" y="3305"/>
                  <a:pt x="15" y="3078"/>
                </a:cubicBezTo>
                <a:cubicBezTo>
                  <a:pt x="54" y="2347"/>
                  <a:pt x="161" y="1815"/>
                  <a:pt x="257" y="0"/>
                </a:cubicBezTo>
                <a:cubicBezTo>
                  <a:pt x="352" y="1815"/>
                  <a:pt x="459" y="2347"/>
                  <a:pt x="498" y="3078"/>
                </a:cubicBezTo>
                <a:cubicBezTo>
                  <a:pt x="508" y="3305"/>
                  <a:pt x="513" y="3512"/>
                  <a:pt x="513" y="3685"/>
                </a:cubicBezTo>
                <a:cubicBezTo>
                  <a:pt x="513" y="4024"/>
                  <a:pt x="399" y="4175"/>
                  <a:pt x="257" y="4175"/>
                </a:cubicBezTo>
                <a:cubicBezTo>
                  <a:pt x="115" y="4175"/>
                  <a:pt x="0" y="4024"/>
                  <a:pt x="0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0" name="Freeform 96">
            <a:extLst>
              <a:ext uri="{FF2B5EF4-FFF2-40B4-BE49-F238E27FC236}">
                <a16:creationId xmlns:a16="http://schemas.microsoft.com/office/drawing/2014/main" id="{234A7AA1-98C3-4708-B361-F897D844F670}"/>
              </a:ext>
            </a:extLst>
          </p:cNvPr>
          <p:cNvSpPr>
            <a:spLocks/>
          </p:cNvSpPr>
          <p:nvPr/>
        </p:nvSpPr>
        <p:spPr bwMode="auto">
          <a:xfrm>
            <a:off x="9198542" y="5088744"/>
            <a:ext cx="30956" cy="258366"/>
          </a:xfrm>
          <a:custGeom>
            <a:avLst/>
            <a:gdLst>
              <a:gd name="T0" fmla="*/ 514 w 514"/>
              <a:gd name="T1" fmla="*/ 3686 h 4176"/>
              <a:gd name="T2" fmla="*/ 498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8" y="3079"/>
                </a:cubicBezTo>
                <a:cubicBezTo>
                  <a:pt x="459" y="2347"/>
                  <a:pt x="352" y="1815"/>
                  <a:pt x="257" y="0"/>
                </a:cubicBezTo>
                <a:cubicBezTo>
                  <a:pt x="161" y="1815"/>
                  <a:pt x="54" y="2347"/>
                  <a:pt x="15" y="3079"/>
                </a:cubicBezTo>
                <a:cubicBezTo>
                  <a:pt x="5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1" name="Freeform 97">
            <a:extLst>
              <a:ext uri="{FF2B5EF4-FFF2-40B4-BE49-F238E27FC236}">
                <a16:creationId xmlns:a16="http://schemas.microsoft.com/office/drawing/2014/main" id="{854C5F02-B88E-46B6-99E9-5A6066EDFF0D}"/>
              </a:ext>
            </a:extLst>
          </p:cNvPr>
          <p:cNvSpPr>
            <a:spLocks/>
          </p:cNvSpPr>
          <p:nvPr/>
        </p:nvSpPr>
        <p:spPr bwMode="auto">
          <a:xfrm>
            <a:off x="9597401" y="4891101"/>
            <a:ext cx="32147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2"/>
                  <a:pt x="508" y="3305"/>
                  <a:pt x="499" y="3079"/>
                </a:cubicBezTo>
                <a:cubicBezTo>
                  <a:pt x="459" y="2347"/>
                  <a:pt x="352" y="1815"/>
                  <a:pt x="257" y="0"/>
                </a:cubicBezTo>
                <a:cubicBezTo>
                  <a:pt x="161" y="1815"/>
                  <a:pt x="54" y="2347"/>
                  <a:pt x="15" y="3079"/>
                </a:cubicBezTo>
                <a:cubicBezTo>
                  <a:pt x="6" y="3305"/>
                  <a:pt x="0" y="3512"/>
                  <a:pt x="0" y="3686"/>
                </a:cubicBezTo>
                <a:cubicBezTo>
                  <a:pt x="0" y="4024"/>
                  <a:pt x="115" y="4176"/>
                  <a:pt x="257" y="4176"/>
                </a:cubicBezTo>
                <a:cubicBezTo>
                  <a:pt x="399" y="4176"/>
                  <a:pt x="514" y="4024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2" name="Freeform 98">
            <a:extLst>
              <a:ext uri="{FF2B5EF4-FFF2-40B4-BE49-F238E27FC236}">
                <a16:creationId xmlns:a16="http://schemas.microsoft.com/office/drawing/2014/main" id="{2C9F8D37-0D2A-4325-88D3-D0B0F4EAF1CB}"/>
              </a:ext>
            </a:extLst>
          </p:cNvPr>
          <p:cNvSpPr>
            <a:spLocks/>
          </p:cNvSpPr>
          <p:nvPr/>
        </p:nvSpPr>
        <p:spPr bwMode="auto">
          <a:xfrm>
            <a:off x="9997451" y="5088744"/>
            <a:ext cx="32147" cy="258366"/>
          </a:xfrm>
          <a:custGeom>
            <a:avLst/>
            <a:gdLst>
              <a:gd name="T0" fmla="*/ 514 w 514"/>
              <a:gd name="T1" fmla="*/ 3685 h 4175"/>
              <a:gd name="T2" fmla="*/ 498 w 514"/>
              <a:gd name="T3" fmla="*/ 3078 h 4175"/>
              <a:gd name="T4" fmla="*/ 257 w 514"/>
              <a:gd name="T5" fmla="*/ 0 h 4175"/>
              <a:gd name="T6" fmla="*/ 15 w 514"/>
              <a:gd name="T7" fmla="*/ 3078 h 4175"/>
              <a:gd name="T8" fmla="*/ 0 w 514"/>
              <a:gd name="T9" fmla="*/ 3685 h 4175"/>
              <a:gd name="T10" fmla="*/ 257 w 514"/>
              <a:gd name="T11" fmla="*/ 4175 h 4175"/>
              <a:gd name="T12" fmla="*/ 514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514" y="3685"/>
                </a:moveTo>
                <a:cubicBezTo>
                  <a:pt x="514" y="3512"/>
                  <a:pt x="508" y="3305"/>
                  <a:pt x="498" y="3078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2" y="1815"/>
                  <a:pt x="54" y="2347"/>
                  <a:pt x="15" y="3078"/>
                </a:cubicBezTo>
                <a:cubicBezTo>
                  <a:pt x="5" y="3305"/>
                  <a:pt x="0" y="3512"/>
                  <a:pt x="0" y="3685"/>
                </a:cubicBezTo>
                <a:cubicBezTo>
                  <a:pt x="0" y="4024"/>
                  <a:pt x="115" y="4175"/>
                  <a:pt x="257" y="4175"/>
                </a:cubicBezTo>
                <a:cubicBezTo>
                  <a:pt x="399" y="4175"/>
                  <a:pt x="514" y="4024"/>
                  <a:pt x="514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3" name="Freeform 99">
            <a:extLst>
              <a:ext uri="{FF2B5EF4-FFF2-40B4-BE49-F238E27FC236}">
                <a16:creationId xmlns:a16="http://schemas.microsoft.com/office/drawing/2014/main" id="{FC7CA035-0874-4B49-BBAE-9927AA3D4E93}"/>
              </a:ext>
            </a:extLst>
          </p:cNvPr>
          <p:cNvSpPr>
            <a:spLocks/>
          </p:cNvSpPr>
          <p:nvPr/>
        </p:nvSpPr>
        <p:spPr bwMode="auto">
          <a:xfrm>
            <a:off x="10397501" y="4953013"/>
            <a:ext cx="32147" cy="258366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9" y="3306"/>
                  <a:pt x="499" y="3079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1" y="1815"/>
                  <a:pt x="54" y="2347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4" name="Freeform 100">
            <a:extLst>
              <a:ext uri="{FF2B5EF4-FFF2-40B4-BE49-F238E27FC236}">
                <a16:creationId xmlns:a16="http://schemas.microsoft.com/office/drawing/2014/main" id="{F6F3F6D2-49BF-40E0-A294-761B3C2553DD}"/>
              </a:ext>
            </a:extLst>
          </p:cNvPr>
          <p:cNvSpPr>
            <a:spLocks/>
          </p:cNvSpPr>
          <p:nvPr/>
        </p:nvSpPr>
        <p:spPr bwMode="auto">
          <a:xfrm>
            <a:off x="10797551" y="5147085"/>
            <a:ext cx="32147" cy="258366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8" y="3306"/>
                  <a:pt x="499" y="3079"/>
                </a:cubicBezTo>
                <a:cubicBezTo>
                  <a:pt x="460" y="2347"/>
                  <a:pt x="353" y="1815"/>
                  <a:pt x="257" y="0"/>
                </a:cubicBezTo>
                <a:cubicBezTo>
                  <a:pt x="162" y="1815"/>
                  <a:pt x="54" y="2347"/>
                  <a:pt x="15" y="3079"/>
                </a:cubicBezTo>
                <a:cubicBezTo>
                  <a:pt x="6" y="3306"/>
                  <a:pt x="0" y="3513"/>
                  <a:pt x="0" y="3686"/>
                </a:cubicBezTo>
                <a:cubicBezTo>
                  <a:pt x="0" y="4025"/>
                  <a:pt x="115" y="4176"/>
                  <a:pt x="257" y="4176"/>
                </a:cubicBezTo>
                <a:cubicBezTo>
                  <a:pt x="399" y="4176"/>
                  <a:pt x="514" y="4025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5" name="Freeform 101">
            <a:extLst>
              <a:ext uri="{FF2B5EF4-FFF2-40B4-BE49-F238E27FC236}">
                <a16:creationId xmlns:a16="http://schemas.microsoft.com/office/drawing/2014/main" id="{3962AB9B-F57C-4232-AB5C-28305FD77703}"/>
              </a:ext>
            </a:extLst>
          </p:cNvPr>
          <p:cNvSpPr>
            <a:spLocks/>
          </p:cNvSpPr>
          <p:nvPr/>
        </p:nvSpPr>
        <p:spPr bwMode="auto">
          <a:xfrm>
            <a:off x="11197601" y="4933963"/>
            <a:ext cx="30956" cy="257175"/>
          </a:xfrm>
          <a:custGeom>
            <a:avLst/>
            <a:gdLst>
              <a:gd name="T0" fmla="*/ 514 w 514"/>
              <a:gd name="T1" fmla="*/ 3686 h 4176"/>
              <a:gd name="T2" fmla="*/ 499 w 514"/>
              <a:gd name="T3" fmla="*/ 3079 h 4176"/>
              <a:gd name="T4" fmla="*/ 257 w 514"/>
              <a:gd name="T5" fmla="*/ 0 h 4176"/>
              <a:gd name="T6" fmla="*/ 15 w 514"/>
              <a:gd name="T7" fmla="*/ 3079 h 4176"/>
              <a:gd name="T8" fmla="*/ 0 w 514"/>
              <a:gd name="T9" fmla="*/ 3686 h 4176"/>
              <a:gd name="T10" fmla="*/ 257 w 514"/>
              <a:gd name="T11" fmla="*/ 4176 h 4176"/>
              <a:gd name="T12" fmla="*/ 514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514" y="3686"/>
                </a:moveTo>
                <a:cubicBezTo>
                  <a:pt x="514" y="3513"/>
                  <a:pt x="509" y="3305"/>
                  <a:pt x="499" y="3079"/>
                </a:cubicBezTo>
                <a:cubicBezTo>
                  <a:pt x="460" y="2347"/>
                  <a:pt x="352" y="1815"/>
                  <a:pt x="257" y="0"/>
                </a:cubicBezTo>
                <a:cubicBezTo>
                  <a:pt x="162" y="1815"/>
                  <a:pt x="55" y="2347"/>
                  <a:pt x="15" y="3079"/>
                </a:cubicBezTo>
                <a:cubicBezTo>
                  <a:pt x="6" y="3305"/>
                  <a:pt x="0" y="3513"/>
                  <a:pt x="0" y="3686"/>
                </a:cubicBezTo>
                <a:cubicBezTo>
                  <a:pt x="0" y="4024"/>
                  <a:pt x="115" y="4176"/>
                  <a:pt x="257" y="4176"/>
                </a:cubicBezTo>
                <a:cubicBezTo>
                  <a:pt x="399" y="4176"/>
                  <a:pt x="514" y="4024"/>
                  <a:pt x="514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6" name="Freeform 102">
            <a:extLst>
              <a:ext uri="{FF2B5EF4-FFF2-40B4-BE49-F238E27FC236}">
                <a16:creationId xmlns:a16="http://schemas.microsoft.com/office/drawing/2014/main" id="{2FB3C81D-DD3B-4711-9FA5-7E6553F7A106}"/>
              </a:ext>
            </a:extLst>
          </p:cNvPr>
          <p:cNvSpPr>
            <a:spLocks/>
          </p:cNvSpPr>
          <p:nvPr/>
        </p:nvSpPr>
        <p:spPr bwMode="auto">
          <a:xfrm>
            <a:off x="11055916" y="5264957"/>
            <a:ext cx="32147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8"/>
                  <a:pt x="162" y="1816"/>
                  <a:pt x="257" y="0"/>
                </a:cubicBezTo>
                <a:cubicBezTo>
                  <a:pt x="352" y="1816"/>
                  <a:pt x="459" y="2348"/>
                  <a:pt x="499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7" name="Freeform 103">
            <a:extLst>
              <a:ext uri="{FF2B5EF4-FFF2-40B4-BE49-F238E27FC236}">
                <a16:creationId xmlns:a16="http://schemas.microsoft.com/office/drawing/2014/main" id="{2F8382E5-2E0D-4F62-89B7-E3545DA2F19A}"/>
              </a:ext>
            </a:extLst>
          </p:cNvPr>
          <p:cNvSpPr>
            <a:spLocks/>
          </p:cNvSpPr>
          <p:nvPr/>
        </p:nvSpPr>
        <p:spPr bwMode="auto">
          <a:xfrm>
            <a:off x="10657057" y="5407832"/>
            <a:ext cx="30956" cy="258366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8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6" y="3305"/>
                  <a:pt x="15" y="3079"/>
                </a:cubicBezTo>
                <a:cubicBezTo>
                  <a:pt x="54" y="2347"/>
                  <a:pt x="161" y="1815"/>
                  <a:pt x="257" y="0"/>
                </a:cubicBezTo>
                <a:cubicBezTo>
                  <a:pt x="352" y="1815"/>
                  <a:pt x="460" y="2347"/>
                  <a:pt x="498" y="3079"/>
                </a:cubicBezTo>
                <a:cubicBezTo>
                  <a:pt x="508" y="3305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8" name="Freeform 104">
            <a:extLst>
              <a:ext uri="{FF2B5EF4-FFF2-40B4-BE49-F238E27FC236}">
                <a16:creationId xmlns:a16="http://schemas.microsoft.com/office/drawing/2014/main" id="{97CF2DF9-2820-469D-AEFE-8DA7FCDD6569}"/>
              </a:ext>
            </a:extLst>
          </p:cNvPr>
          <p:cNvSpPr>
            <a:spLocks/>
          </p:cNvSpPr>
          <p:nvPr/>
        </p:nvSpPr>
        <p:spPr bwMode="auto">
          <a:xfrm>
            <a:off x="10265341" y="5249478"/>
            <a:ext cx="30956" cy="257175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8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6" y="3306"/>
                  <a:pt x="15" y="3079"/>
                </a:cubicBezTo>
                <a:cubicBezTo>
                  <a:pt x="54" y="2347"/>
                  <a:pt x="161" y="1815"/>
                  <a:pt x="257" y="0"/>
                </a:cubicBezTo>
                <a:cubicBezTo>
                  <a:pt x="352" y="1815"/>
                  <a:pt x="460" y="2347"/>
                  <a:pt x="498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9" name="Freeform 105">
            <a:extLst>
              <a:ext uri="{FF2B5EF4-FFF2-40B4-BE49-F238E27FC236}">
                <a16:creationId xmlns:a16="http://schemas.microsoft.com/office/drawing/2014/main" id="{1A4B02E4-405E-4DA3-9934-647EFD9A9BDB}"/>
              </a:ext>
            </a:extLst>
          </p:cNvPr>
          <p:cNvSpPr>
            <a:spLocks/>
          </p:cNvSpPr>
          <p:nvPr/>
        </p:nvSpPr>
        <p:spPr bwMode="auto">
          <a:xfrm>
            <a:off x="9540251" y="5255432"/>
            <a:ext cx="32147" cy="257175"/>
          </a:xfrm>
          <a:custGeom>
            <a:avLst/>
            <a:gdLst>
              <a:gd name="T0" fmla="*/ 0 w 513"/>
              <a:gd name="T1" fmla="*/ 3686 h 4176"/>
              <a:gd name="T2" fmla="*/ 15 w 513"/>
              <a:gd name="T3" fmla="*/ 3079 h 4176"/>
              <a:gd name="T4" fmla="*/ 256 w 513"/>
              <a:gd name="T5" fmla="*/ 0 h 4176"/>
              <a:gd name="T6" fmla="*/ 498 w 513"/>
              <a:gd name="T7" fmla="*/ 3079 h 4176"/>
              <a:gd name="T8" fmla="*/ 513 w 513"/>
              <a:gd name="T9" fmla="*/ 3686 h 4176"/>
              <a:gd name="T10" fmla="*/ 256 w 513"/>
              <a:gd name="T11" fmla="*/ 4176 h 4176"/>
              <a:gd name="T12" fmla="*/ 0 w 513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3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8"/>
                  <a:pt x="161" y="1816"/>
                  <a:pt x="256" y="0"/>
                </a:cubicBezTo>
                <a:cubicBezTo>
                  <a:pt x="352" y="1816"/>
                  <a:pt x="459" y="2348"/>
                  <a:pt x="498" y="3079"/>
                </a:cubicBezTo>
                <a:cubicBezTo>
                  <a:pt x="508" y="3306"/>
                  <a:pt x="513" y="3513"/>
                  <a:pt x="513" y="3686"/>
                </a:cubicBezTo>
                <a:cubicBezTo>
                  <a:pt x="513" y="4025"/>
                  <a:pt x="398" y="4176"/>
                  <a:pt x="256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0" name="Freeform 106">
            <a:extLst>
              <a:ext uri="{FF2B5EF4-FFF2-40B4-BE49-F238E27FC236}">
                <a16:creationId xmlns:a16="http://schemas.microsoft.com/office/drawing/2014/main" id="{11E3688D-E4A2-4416-BE77-34BAA7C8769C}"/>
              </a:ext>
            </a:extLst>
          </p:cNvPr>
          <p:cNvSpPr>
            <a:spLocks/>
          </p:cNvSpPr>
          <p:nvPr/>
        </p:nvSpPr>
        <p:spPr bwMode="auto">
          <a:xfrm>
            <a:off x="9865292" y="5460219"/>
            <a:ext cx="30956" cy="258366"/>
          </a:xfrm>
          <a:custGeom>
            <a:avLst/>
            <a:gdLst>
              <a:gd name="T0" fmla="*/ 0 w 514"/>
              <a:gd name="T1" fmla="*/ 3685 h 4175"/>
              <a:gd name="T2" fmla="*/ 15 w 514"/>
              <a:gd name="T3" fmla="*/ 3078 h 4175"/>
              <a:gd name="T4" fmla="*/ 257 w 514"/>
              <a:gd name="T5" fmla="*/ 0 h 4175"/>
              <a:gd name="T6" fmla="*/ 499 w 514"/>
              <a:gd name="T7" fmla="*/ 3078 h 4175"/>
              <a:gd name="T8" fmla="*/ 514 w 514"/>
              <a:gd name="T9" fmla="*/ 3685 h 4175"/>
              <a:gd name="T10" fmla="*/ 257 w 514"/>
              <a:gd name="T11" fmla="*/ 4175 h 4175"/>
              <a:gd name="T12" fmla="*/ 0 w 514"/>
              <a:gd name="T13" fmla="*/ 3685 h 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5">
                <a:moveTo>
                  <a:pt x="0" y="3685"/>
                </a:moveTo>
                <a:cubicBezTo>
                  <a:pt x="0" y="3512"/>
                  <a:pt x="5" y="3305"/>
                  <a:pt x="15" y="3078"/>
                </a:cubicBezTo>
                <a:cubicBezTo>
                  <a:pt x="54" y="2347"/>
                  <a:pt x="162" y="1814"/>
                  <a:pt x="257" y="0"/>
                </a:cubicBezTo>
                <a:cubicBezTo>
                  <a:pt x="352" y="1814"/>
                  <a:pt x="459" y="2347"/>
                  <a:pt x="499" y="3078"/>
                </a:cubicBezTo>
                <a:cubicBezTo>
                  <a:pt x="508" y="3305"/>
                  <a:pt x="514" y="3512"/>
                  <a:pt x="514" y="3685"/>
                </a:cubicBezTo>
                <a:cubicBezTo>
                  <a:pt x="514" y="4024"/>
                  <a:pt x="399" y="4175"/>
                  <a:pt x="257" y="4175"/>
                </a:cubicBezTo>
                <a:cubicBezTo>
                  <a:pt x="115" y="4175"/>
                  <a:pt x="0" y="4024"/>
                  <a:pt x="0" y="3685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1" name="Freeform 107">
            <a:extLst>
              <a:ext uri="{FF2B5EF4-FFF2-40B4-BE49-F238E27FC236}">
                <a16:creationId xmlns:a16="http://schemas.microsoft.com/office/drawing/2014/main" id="{2A7B15BD-214E-48F9-AD1B-EF8DC682C3C9}"/>
              </a:ext>
            </a:extLst>
          </p:cNvPr>
          <p:cNvSpPr>
            <a:spLocks/>
          </p:cNvSpPr>
          <p:nvPr/>
        </p:nvSpPr>
        <p:spPr bwMode="auto">
          <a:xfrm>
            <a:off x="9024710" y="5359016"/>
            <a:ext cx="32147" cy="258366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5"/>
                  <a:pt x="15" y="3079"/>
                </a:cubicBezTo>
                <a:cubicBezTo>
                  <a:pt x="54" y="2347"/>
                  <a:pt x="161" y="1815"/>
                  <a:pt x="257" y="0"/>
                </a:cubicBezTo>
                <a:cubicBezTo>
                  <a:pt x="352" y="1815"/>
                  <a:pt x="460" y="2347"/>
                  <a:pt x="499" y="3079"/>
                </a:cubicBezTo>
                <a:cubicBezTo>
                  <a:pt x="508" y="3305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2" name="Freeform 115">
            <a:extLst>
              <a:ext uri="{FF2B5EF4-FFF2-40B4-BE49-F238E27FC236}">
                <a16:creationId xmlns:a16="http://schemas.microsoft.com/office/drawing/2014/main" id="{11413978-6B3C-4EB4-8836-93215BE56BAF}"/>
              </a:ext>
            </a:extLst>
          </p:cNvPr>
          <p:cNvSpPr>
            <a:spLocks/>
          </p:cNvSpPr>
          <p:nvPr/>
        </p:nvSpPr>
        <p:spPr bwMode="auto">
          <a:xfrm>
            <a:off x="10446316" y="4127909"/>
            <a:ext cx="32147" cy="253604"/>
          </a:xfrm>
          <a:custGeom>
            <a:avLst/>
            <a:gdLst>
              <a:gd name="T0" fmla="*/ 508 w 508"/>
              <a:gd name="T1" fmla="*/ 3637 h 4121"/>
              <a:gd name="T2" fmla="*/ 493 w 508"/>
              <a:gd name="T3" fmla="*/ 3038 h 4121"/>
              <a:gd name="T4" fmla="*/ 254 w 508"/>
              <a:gd name="T5" fmla="*/ 0 h 4121"/>
              <a:gd name="T6" fmla="*/ 16 w 508"/>
              <a:gd name="T7" fmla="*/ 3038 h 4121"/>
              <a:gd name="T8" fmla="*/ 0 w 508"/>
              <a:gd name="T9" fmla="*/ 3637 h 4121"/>
              <a:gd name="T10" fmla="*/ 254 w 508"/>
              <a:gd name="T11" fmla="*/ 4121 h 4121"/>
              <a:gd name="T12" fmla="*/ 508 w 508"/>
              <a:gd name="T13" fmla="*/ 3637 h 4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8" h="4121">
                <a:moveTo>
                  <a:pt x="508" y="3637"/>
                </a:moveTo>
                <a:cubicBezTo>
                  <a:pt x="508" y="3467"/>
                  <a:pt x="502" y="3262"/>
                  <a:pt x="493" y="3038"/>
                </a:cubicBezTo>
                <a:cubicBezTo>
                  <a:pt x="455" y="2316"/>
                  <a:pt x="348" y="1791"/>
                  <a:pt x="254" y="0"/>
                </a:cubicBezTo>
                <a:cubicBezTo>
                  <a:pt x="160" y="1791"/>
                  <a:pt x="54" y="2316"/>
                  <a:pt x="16" y="3038"/>
                </a:cubicBezTo>
                <a:cubicBezTo>
                  <a:pt x="6" y="3262"/>
                  <a:pt x="0" y="3467"/>
                  <a:pt x="0" y="3637"/>
                </a:cubicBezTo>
                <a:cubicBezTo>
                  <a:pt x="0" y="3972"/>
                  <a:pt x="114" y="4121"/>
                  <a:pt x="254" y="4121"/>
                </a:cubicBezTo>
                <a:cubicBezTo>
                  <a:pt x="394" y="4121"/>
                  <a:pt x="508" y="3972"/>
                  <a:pt x="508" y="3637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3" name="Freeform 116">
            <a:extLst>
              <a:ext uri="{FF2B5EF4-FFF2-40B4-BE49-F238E27FC236}">
                <a16:creationId xmlns:a16="http://schemas.microsoft.com/office/drawing/2014/main" id="{F2E3F684-3C4D-4037-8678-0E71AD741896}"/>
              </a:ext>
            </a:extLst>
          </p:cNvPr>
          <p:cNvSpPr>
            <a:spLocks/>
          </p:cNvSpPr>
          <p:nvPr/>
        </p:nvSpPr>
        <p:spPr bwMode="auto">
          <a:xfrm>
            <a:off x="10799932" y="4176726"/>
            <a:ext cx="32147" cy="254794"/>
          </a:xfrm>
          <a:custGeom>
            <a:avLst/>
            <a:gdLst>
              <a:gd name="T0" fmla="*/ 508 w 508"/>
              <a:gd name="T1" fmla="*/ 3637 h 4121"/>
              <a:gd name="T2" fmla="*/ 493 w 508"/>
              <a:gd name="T3" fmla="*/ 3038 h 4121"/>
              <a:gd name="T4" fmla="*/ 254 w 508"/>
              <a:gd name="T5" fmla="*/ 0 h 4121"/>
              <a:gd name="T6" fmla="*/ 16 w 508"/>
              <a:gd name="T7" fmla="*/ 3038 h 4121"/>
              <a:gd name="T8" fmla="*/ 0 w 508"/>
              <a:gd name="T9" fmla="*/ 3637 h 4121"/>
              <a:gd name="T10" fmla="*/ 254 w 508"/>
              <a:gd name="T11" fmla="*/ 4121 h 4121"/>
              <a:gd name="T12" fmla="*/ 508 w 508"/>
              <a:gd name="T13" fmla="*/ 3637 h 4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8" h="4121">
                <a:moveTo>
                  <a:pt x="508" y="3637"/>
                </a:moveTo>
                <a:cubicBezTo>
                  <a:pt x="508" y="3467"/>
                  <a:pt x="502" y="3262"/>
                  <a:pt x="493" y="3038"/>
                </a:cubicBezTo>
                <a:cubicBezTo>
                  <a:pt x="454" y="2316"/>
                  <a:pt x="348" y="1791"/>
                  <a:pt x="254" y="0"/>
                </a:cubicBezTo>
                <a:cubicBezTo>
                  <a:pt x="160" y="1791"/>
                  <a:pt x="54" y="2316"/>
                  <a:pt x="16" y="3038"/>
                </a:cubicBezTo>
                <a:cubicBezTo>
                  <a:pt x="6" y="3262"/>
                  <a:pt x="0" y="3467"/>
                  <a:pt x="0" y="3637"/>
                </a:cubicBezTo>
                <a:cubicBezTo>
                  <a:pt x="0" y="3972"/>
                  <a:pt x="114" y="4121"/>
                  <a:pt x="254" y="4121"/>
                </a:cubicBezTo>
                <a:cubicBezTo>
                  <a:pt x="394" y="4121"/>
                  <a:pt x="508" y="3972"/>
                  <a:pt x="508" y="3637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4" name="Freeform 117">
            <a:extLst>
              <a:ext uri="{FF2B5EF4-FFF2-40B4-BE49-F238E27FC236}">
                <a16:creationId xmlns:a16="http://schemas.microsoft.com/office/drawing/2014/main" id="{60EEDB9D-A572-451D-BE9C-B2F4DB97405F}"/>
              </a:ext>
            </a:extLst>
          </p:cNvPr>
          <p:cNvSpPr>
            <a:spLocks/>
          </p:cNvSpPr>
          <p:nvPr/>
        </p:nvSpPr>
        <p:spPr bwMode="auto">
          <a:xfrm>
            <a:off x="11052345" y="4344603"/>
            <a:ext cx="30956" cy="258366"/>
          </a:xfrm>
          <a:custGeom>
            <a:avLst/>
            <a:gdLst>
              <a:gd name="T0" fmla="*/ 0 w 514"/>
              <a:gd name="T1" fmla="*/ 3686 h 4176"/>
              <a:gd name="T2" fmla="*/ 15 w 514"/>
              <a:gd name="T3" fmla="*/ 3079 h 4176"/>
              <a:gd name="T4" fmla="*/ 257 w 514"/>
              <a:gd name="T5" fmla="*/ 0 h 4176"/>
              <a:gd name="T6" fmla="*/ 499 w 514"/>
              <a:gd name="T7" fmla="*/ 3079 h 4176"/>
              <a:gd name="T8" fmla="*/ 514 w 514"/>
              <a:gd name="T9" fmla="*/ 3686 h 4176"/>
              <a:gd name="T10" fmla="*/ 257 w 514"/>
              <a:gd name="T11" fmla="*/ 4176 h 4176"/>
              <a:gd name="T12" fmla="*/ 0 w 514"/>
              <a:gd name="T13" fmla="*/ 3686 h 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4176">
                <a:moveTo>
                  <a:pt x="0" y="3686"/>
                </a:moveTo>
                <a:cubicBezTo>
                  <a:pt x="0" y="3513"/>
                  <a:pt x="5" y="3306"/>
                  <a:pt x="15" y="3079"/>
                </a:cubicBezTo>
                <a:cubicBezTo>
                  <a:pt x="54" y="2348"/>
                  <a:pt x="162" y="1815"/>
                  <a:pt x="257" y="0"/>
                </a:cubicBezTo>
                <a:cubicBezTo>
                  <a:pt x="352" y="1815"/>
                  <a:pt x="460" y="2348"/>
                  <a:pt x="499" y="3079"/>
                </a:cubicBezTo>
                <a:cubicBezTo>
                  <a:pt x="508" y="3306"/>
                  <a:pt x="514" y="3513"/>
                  <a:pt x="514" y="3686"/>
                </a:cubicBezTo>
                <a:cubicBezTo>
                  <a:pt x="514" y="4025"/>
                  <a:pt x="399" y="4176"/>
                  <a:pt x="257" y="4176"/>
                </a:cubicBezTo>
                <a:cubicBezTo>
                  <a:pt x="115" y="4176"/>
                  <a:pt x="0" y="4025"/>
                  <a:pt x="0" y="3686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5" name="Freeform 118">
            <a:extLst>
              <a:ext uri="{FF2B5EF4-FFF2-40B4-BE49-F238E27FC236}">
                <a16:creationId xmlns:a16="http://schemas.microsoft.com/office/drawing/2014/main" id="{C8FF3DAF-99DD-4A76-A668-00DEB7DC0AFC}"/>
              </a:ext>
            </a:extLst>
          </p:cNvPr>
          <p:cNvSpPr>
            <a:spLocks/>
          </p:cNvSpPr>
          <p:nvPr/>
        </p:nvSpPr>
        <p:spPr bwMode="auto">
          <a:xfrm>
            <a:off x="10647532" y="4536294"/>
            <a:ext cx="30956" cy="253604"/>
          </a:xfrm>
          <a:custGeom>
            <a:avLst/>
            <a:gdLst>
              <a:gd name="T0" fmla="*/ 0 w 508"/>
              <a:gd name="T1" fmla="*/ 3637 h 4120"/>
              <a:gd name="T2" fmla="*/ 15 w 508"/>
              <a:gd name="T3" fmla="*/ 3038 h 4120"/>
              <a:gd name="T4" fmla="*/ 254 w 508"/>
              <a:gd name="T5" fmla="*/ 0 h 4120"/>
              <a:gd name="T6" fmla="*/ 492 w 508"/>
              <a:gd name="T7" fmla="*/ 3038 h 4120"/>
              <a:gd name="T8" fmla="*/ 508 w 508"/>
              <a:gd name="T9" fmla="*/ 3637 h 4120"/>
              <a:gd name="T10" fmla="*/ 254 w 508"/>
              <a:gd name="T11" fmla="*/ 4120 h 4120"/>
              <a:gd name="T12" fmla="*/ 0 w 508"/>
              <a:gd name="T13" fmla="*/ 3637 h 4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8" h="4120">
                <a:moveTo>
                  <a:pt x="0" y="3637"/>
                </a:moveTo>
                <a:cubicBezTo>
                  <a:pt x="0" y="3466"/>
                  <a:pt x="6" y="3262"/>
                  <a:pt x="15" y="3038"/>
                </a:cubicBezTo>
                <a:cubicBezTo>
                  <a:pt x="53" y="2316"/>
                  <a:pt x="160" y="1791"/>
                  <a:pt x="254" y="0"/>
                </a:cubicBezTo>
                <a:cubicBezTo>
                  <a:pt x="348" y="1791"/>
                  <a:pt x="454" y="2316"/>
                  <a:pt x="492" y="3038"/>
                </a:cubicBezTo>
                <a:cubicBezTo>
                  <a:pt x="502" y="3262"/>
                  <a:pt x="508" y="3466"/>
                  <a:pt x="508" y="3637"/>
                </a:cubicBezTo>
                <a:cubicBezTo>
                  <a:pt x="508" y="3971"/>
                  <a:pt x="394" y="4120"/>
                  <a:pt x="254" y="4120"/>
                </a:cubicBezTo>
                <a:cubicBezTo>
                  <a:pt x="114" y="4120"/>
                  <a:pt x="0" y="3971"/>
                  <a:pt x="0" y="3637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6" name="Freeform 119">
            <a:extLst>
              <a:ext uri="{FF2B5EF4-FFF2-40B4-BE49-F238E27FC236}">
                <a16:creationId xmlns:a16="http://schemas.microsoft.com/office/drawing/2014/main" id="{D2F494A8-FDD3-414A-9151-705011A3B8CC}"/>
              </a:ext>
            </a:extLst>
          </p:cNvPr>
          <p:cNvSpPr>
            <a:spLocks/>
          </p:cNvSpPr>
          <p:nvPr/>
        </p:nvSpPr>
        <p:spPr bwMode="auto">
          <a:xfrm>
            <a:off x="10226051" y="4229113"/>
            <a:ext cx="30956" cy="253604"/>
          </a:xfrm>
          <a:custGeom>
            <a:avLst/>
            <a:gdLst>
              <a:gd name="T0" fmla="*/ 0 w 507"/>
              <a:gd name="T1" fmla="*/ 3637 h 4120"/>
              <a:gd name="T2" fmla="*/ 15 w 507"/>
              <a:gd name="T3" fmla="*/ 3038 h 4120"/>
              <a:gd name="T4" fmla="*/ 253 w 507"/>
              <a:gd name="T5" fmla="*/ 0 h 4120"/>
              <a:gd name="T6" fmla="*/ 492 w 507"/>
              <a:gd name="T7" fmla="*/ 3038 h 4120"/>
              <a:gd name="T8" fmla="*/ 507 w 507"/>
              <a:gd name="T9" fmla="*/ 3637 h 4120"/>
              <a:gd name="T10" fmla="*/ 253 w 507"/>
              <a:gd name="T11" fmla="*/ 4120 h 4120"/>
              <a:gd name="T12" fmla="*/ 0 w 507"/>
              <a:gd name="T13" fmla="*/ 3637 h 4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7" h="4120">
                <a:moveTo>
                  <a:pt x="0" y="3637"/>
                </a:moveTo>
                <a:cubicBezTo>
                  <a:pt x="0" y="3466"/>
                  <a:pt x="6" y="3262"/>
                  <a:pt x="15" y="3038"/>
                </a:cubicBezTo>
                <a:cubicBezTo>
                  <a:pt x="53" y="2316"/>
                  <a:pt x="160" y="1791"/>
                  <a:pt x="253" y="0"/>
                </a:cubicBezTo>
                <a:cubicBezTo>
                  <a:pt x="348" y="1791"/>
                  <a:pt x="453" y="2316"/>
                  <a:pt x="492" y="3038"/>
                </a:cubicBezTo>
                <a:cubicBezTo>
                  <a:pt x="502" y="3262"/>
                  <a:pt x="507" y="3466"/>
                  <a:pt x="507" y="3637"/>
                </a:cubicBezTo>
                <a:cubicBezTo>
                  <a:pt x="507" y="3971"/>
                  <a:pt x="394" y="4120"/>
                  <a:pt x="253" y="4120"/>
                </a:cubicBezTo>
                <a:cubicBezTo>
                  <a:pt x="114" y="4120"/>
                  <a:pt x="0" y="3971"/>
                  <a:pt x="0" y="3637"/>
                </a:cubicBezTo>
              </a:path>
            </a:pathLst>
          </a:custGeom>
          <a:solidFill>
            <a:srgbClr val="C1E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7" name="Freeform 125">
            <a:extLst>
              <a:ext uri="{FF2B5EF4-FFF2-40B4-BE49-F238E27FC236}">
                <a16:creationId xmlns:a16="http://schemas.microsoft.com/office/drawing/2014/main" id="{08B46CBF-27F7-4D80-9D4B-812C399DB841}"/>
              </a:ext>
            </a:extLst>
          </p:cNvPr>
          <p:cNvSpPr>
            <a:spLocks/>
          </p:cNvSpPr>
          <p:nvPr/>
        </p:nvSpPr>
        <p:spPr bwMode="auto">
          <a:xfrm>
            <a:off x="9077098" y="5158991"/>
            <a:ext cx="2381" cy="2381"/>
          </a:xfrm>
          <a:custGeom>
            <a:avLst/>
            <a:gdLst>
              <a:gd name="T0" fmla="*/ 39 w 39"/>
              <a:gd name="T1" fmla="*/ 38 h 38"/>
              <a:gd name="T2" fmla="*/ 0 w 39"/>
              <a:gd name="T3" fmla="*/ 0 h 38"/>
              <a:gd name="T4" fmla="*/ 1 w 39"/>
              <a:gd name="T5" fmla="*/ 5 h 38"/>
              <a:gd name="T6" fmla="*/ 39 w 39"/>
              <a:gd name="T7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38">
                <a:moveTo>
                  <a:pt x="39" y="38"/>
                </a:moveTo>
                <a:lnTo>
                  <a:pt x="0" y="0"/>
                </a:lnTo>
                <a:lnTo>
                  <a:pt x="1" y="5"/>
                </a:lnTo>
                <a:cubicBezTo>
                  <a:pt x="1" y="5"/>
                  <a:pt x="14" y="17"/>
                  <a:pt x="39" y="38"/>
                </a:cubicBezTo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8" name="Freeform 147">
            <a:extLst>
              <a:ext uri="{FF2B5EF4-FFF2-40B4-BE49-F238E27FC236}">
                <a16:creationId xmlns:a16="http://schemas.microsoft.com/office/drawing/2014/main" id="{C4FBF833-1F8E-49F3-81E5-C8DE160E2AA3}"/>
              </a:ext>
            </a:extLst>
          </p:cNvPr>
          <p:cNvSpPr>
            <a:spLocks/>
          </p:cNvSpPr>
          <p:nvPr/>
        </p:nvSpPr>
        <p:spPr bwMode="auto">
          <a:xfrm>
            <a:off x="9593829" y="4635116"/>
            <a:ext cx="2381" cy="3572"/>
          </a:xfrm>
          <a:custGeom>
            <a:avLst/>
            <a:gdLst>
              <a:gd name="T0" fmla="*/ 0 w 2"/>
              <a:gd name="T1" fmla="*/ 1 h 3"/>
              <a:gd name="T2" fmla="*/ 2 w 2"/>
              <a:gd name="T3" fmla="*/ 0 h 3"/>
              <a:gd name="T4" fmla="*/ 2 w 2"/>
              <a:gd name="T5" fmla="*/ 3 h 3"/>
              <a:gd name="T6" fmla="*/ 0 w 2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0" y="1"/>
                </a:moveTo>
                <a:lnTo>
                  <a:pt x="2" y="0"/>
                </a:lnTo>
                <a:lnTo>
                  <a:pt x="2" y="3"/>
                </a:lnTo>
                <a:lnTo>
                  <a:pt x="0" y="1"/>
                </a:lnTo>
                <a:close/>
              </a:path>
            </a:pathLst>
          </a:custGeom>
          <a:solidFill>
            <a:srgbClr val="D6D4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9" name="Rectangle 165">
            <a:extLst>
              <a:ext uri="{FF2B5EF4-FFF2-40B4-BE49-F238E27FC236}">
                <a16:creationId xmlns:a16="http://schemas.microsoft.com/office/drawing/2014/main" id="{4E0C02DB-2C12-4600-A9E0-2A1E1B172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8751" y="2572953"/>
            <a:ext cx="1191" cy="1191"/>
          </a:xfrm>
          <a:prstGeom prst="rect">
            <a:avLst/>
          </a:prstGeom>
          <a:solidFill>
            <a:srgbClr val="5BB7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442FF88-BC56-46FD-B5DA-4D1AA28099AD}"/>
              </a:ext>
            </a:extLst>
          </p:cNvPr>
          <p:cNvSpPr/>
          <p:nvPr/>
        </p:nvSpPr>
        <p:spPr>
          <a:xfrm>
            <a:off x="0" y="6213854"/>
            <a:ext cx="12187238" cy="63587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3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6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9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2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8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1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4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7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0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3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6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9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5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8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4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0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3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6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9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2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5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8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1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4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7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0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3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6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9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2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5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8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1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4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7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0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3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6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9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2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5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8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1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4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7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3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6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9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2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5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8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1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4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7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0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3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6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9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2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5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8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1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4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7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0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3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6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9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2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5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8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1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4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7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0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3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6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9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2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5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8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1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4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7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0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3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6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9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2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5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8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1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4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7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0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3" dur="2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6" dur="2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9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2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5"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8" dur="2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1" dur="2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4"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7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0" dur="2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3" dur="2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6" dur="2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9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2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5" dur="2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8"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1"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4" dur="2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7" dur="2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0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3" dur="2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6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9" dur="2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2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5" dur="2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8" dur="2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1" dur="2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4" dur="2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7" dur="2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54D855-79BD-46D3-9380-D0A4E934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008" y="91214"/>
            <a:ext cx="7886700" cy="739056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Data Preprocessing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DD7BE-0864-4518-9CD7-E91C6E726845}"/>
              </a:ext>
            </a:extLst>
          </p:cNvPr>
          <p:cNvSpPr txBox="1"/>
          <p:nvPr/>
        </p:nvSpPr>
        <p:spPr>
          <a:xfrm>
            <a:off x="6867819" y="2376729"/>
            <a:ext cx="3642374" cy="415498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r"/>
            <a:r>
              <a:rPr lang="en-US" sz="2100" b="1" cap="all" dirty="0"/>
              <a:t>Traffic + Weather + Incident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3FC5D-429F-4E44-8F0B-73F3A5485483}"/>
              </a:ext>
            </a:extLst>
          </p:cNvPr>
          <p:cNvSpPr txBox="1"/>
          <p:nvPr/>
        </p:nvSpPr>
        <p:spPr>
          <a:xfrm>
            <a:off x="2431761" y="4454186"/>
            <a:ext cx="3186613" cy="415498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100" b="1" cap="all" dirty="0"/>
              <a:t>Traffic + Weather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5A9AD5-9A9E-45EC-9955-FDD941C09FB6}"/>
              </a:ext>
            </a:extLst>
          </p:cNvPr>
          <p:cNvSpPr txBox="1"/>
          <p:nvPr/>
        </p:nvSpPr>
        <p:spPr>
          <a:xfrm>
            <a:off x="2256287" y="4840332"/>
            <a:ext cx="3395767" cy="112851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171450" indent="-171450" algn="just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common foreign key</a:t>
            </a:r>
          </a:p>
          <a:p>
            <a:pPr marL="171450" indent="-171450" algn="just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Nearest Latitude and Longitude</a:t>
            </a:r>
          </a:p>
          <a:p>
            <a:pPr marL="171450" indent="-171450" algn="just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Calculate Geo distance to match nearest station with weather station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1AF42FC7-0000-47AA-830B-085A050B8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03" y="2922223"/>
            <a:ext cx="732119" cy="732119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0218CCD0-F9C7-437C-91A5-B0451B248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28" y="3069284"/>
            <a:ext cx="775354" cy="775354"/>
          </a:xfrm>
          <a:prstGeom prst="rect">
            <a:avLst/>
          </a:prstGeom>
        </p:spPr>
      </p:pic>
      <p:pic>
        <p:nvPicPr>
          <p:cNvPr id="97" name="Picture 96" descr="A picture containing graphics, toy&#10;&#10;Description automatically generated">
            <a:extLst>
              <a:ext uri="{FF2B5EF4-FFF2-40B4-BE49-F238E27FC236}">
                <a16:creationId xmlns:a16="http://schemas.microsoft.com/office/drawing/2014/main" id="{CEE025B6-BAAA-4AB8-BC76-E97A38DF4F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60" y="2179553"/>
            <a:ext cx="826085" cy="826085"/>
          </a:xfrm>
          <a:prstGeom prst="rect">
            <a:avLst/>
          </a:prstGeom>
        </p:spPr>
      </p:pic>
      <p:sp>
        <p:nvSpPr>
          <p:cNvPr id="105" name="Thought Bubble: Cloud 104">
            <a:extLst>
              <a:ext uri="{FF2B5EF4-FFF2-40B4-BE49-F238E27FC236}">
                <a16:creationId xmlns:a16="http://schemas.microsoft.com/office/drawing/2014/main" id="{CC86CCD9-31BA-450D-A64E-EC863341AFB1}"/>
              </a:ext>
            </a:extLst>
          </p:cNvPr>
          <p:cNvSpPr/>
          <p:nvPr/>
        </p:nvSpPr>
        <p:spPr>
          <a:xfrm>
            <a:off x="541119" y="2131259"/>
            <a:ext cx="2685404" cy="2180545"/>
          </a:xfrm>
          <a:prstGeom prst="cloudCallou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 descr="A drawing of a person&#10;&#10;Description automatically generated">
            <a:extLst>
              <a:ext uri="{FF2B5EF4-FFF2-40B4-BE49-F238E27FC236}">
                <a16:creationId xmlns:a16="http://schemas.microsoft.com/office/drawing/2014/main" id="{B126C1C8-CBE4-4FFF-9425-FCB95F3D1C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" y="4609645"/>
            <a:ext cx="1857281" cy="214312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A8096769-7E8A-4BA5-81BE-41AD450E3C67}"/>
              </a:ext>
            </a:extLst>
          </p:cNvPr>
          <p:cNvSpPr txBox="1"/>
          <p:nvPr/>
        </p:nvSpPr>
        <p:spPr>
          <a:xfrm>
            <a:off x="734752" y="3505925"/>
            <a:ext cx="94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Station id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EBF5D8C-0BB5-4C38-954F-C7575CE3D499}"/>
              </a:ext>
            </a:extLst>
          </p:cNvPr>
          <p:cNvSpPr txBox="1"/>
          <p:nvPr/>
        </p:nvSpPr>
        <p:spPr>
          <a:xfrm>
            <a:off x="1494052" y="3768771"/>
            <a:ext cx="94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Weather id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5E2587B-6A4C-4B41-BE24-C50223640094}"/>
              </a:ext>
            </a:extLst>
          </p:cNvPr>
          <p:cNvSpPr txBox="1"/>
          <p:nvPr/>
        </p:nvSpPr>
        <p:spPr>
          <a:xfrm>
            <a:off x="2112108" y="2912691"/>
            <a:ext cx="94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Incident id</a:t>
            </a:r>
          </a:p>
        </p:txBody>
      </p:sp>
      <p:pic>
        <p:nvPicPr>
          <p:cNvPr id="114" name="Picture 113" descr="A picture containing building, white&#10;&#10;Description automatically generated">
            <a:extLst>
              <a:ext uri="{FF2B5EF4-FFF2-40B4-BE49-F238E27FC236}">
                <a16:creationId xmlns:a16="http://schemas.microsoft.com/office/drawing/2014/main" id="{81833C2F-5884-4D22-8DD2-CF7DBA097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4" y="414067"/>
            <a:ext cx="1349970" cy="1349970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3496EF59-8A70-4C9D-A232-D5AD0CA1CB52}"/>
              </a:ext>
            </a:extLst>
          </p:cNvPr>
          <p:cNvSpPr txBox="1"/>
          <p:nvPr/>
        </p:nvSpPr>
        <p:spPr>
          <a:xfrm rot="20979346">
            <a:off x="4956639" y="1947936"/>
            <a:ext cx="1158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Geodistance calculation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9C4C-928A-4FB0-9AF5-7548E7EB6B04}"/>
              </a:ext>
            </a:extLst>
          </p:cNvPr>
          <p:cNvSpPr txBox="1"/>
          <p:nvPr/>
        </p:nvSpPr>
        <p:spPr>
          <a:xfrm rot="20979346">
            <a:off x="6404719" y="1555981"/>
            <a:ext cx="1158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Latitude Longitude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A4DBF8B-88E8-4A47-BABE-1844C377E5D4}"/>
              </a:ext>
            </a:extLst>
          </p:cNvPr>
          <p:cNvSpPr txBox="1"/>
          <p:nvPr/>
        </p:nvSpPr>
        <p:spPr>
          <a:xfrm>
            <a:off x="2009682" y="5114059"/>
            <a:ext cx="3526051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171450" indent="-171450" algn="just">
              <a:spcAft>
                <a:spcPts val="135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2E4FD34-A2EC-47C4-8EF9-EF574E2D0DEC}"/>
              </a:ext>
            </a:extLst>
          </p:cNvPr>
          <p:cNvSpPr txBox="1"/>
          <p:nvPr/>
        </p:nvSpPr>
        <p:spPr>
          <a:xfrm>
            <a:off x="6984139" y="2837780"/>
            <a:ext cx="4286113" cy="1400383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171450" indent="-171450" algn="just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Calculate Geo distance to match incident with nearest station</a:t>
            </a:r>
          </a:p>
          <a:p>
            <a:pPr marL="171450" indent="-171450" algn="just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 consuming with high no of incidents count</a:t>
            </a:r>
          </a:p>
          <a:p>
            <a:pPr marL="171450" indent="-171450" algn="just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Created fact table to avoid rerunning of joins</a:t>
            </a:r>
          </a:p>
          <a:p>
            <a:pPr marL="171450" indent="-171450" algn="just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 threading for faster computing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38463A9-7940-4C00-8053-F5954E819813}"/>
              </a:ext>
            </a:extLst>
          </p:cNvPr>
          <p:cNvSpPr txBox="1"/>
          <p:nvPr/>
        </p:nvSpPr>
        <p:spPr>
          <a:xfrm>
            <a:off x="6996350" y="4585416"/>
            <a:ext cx="3140223" cy="415498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100" b="1" cap="all" dirty="0"/>
              <a:t>AWS Cloud Storage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CA8408C-7677-4AE7-AB3F-93C580B32CBC}"/>
              </a:ext>
            </a:extLst>
          </p:cNvPr>
          <p:cNvSpPr txBox="1"/>
          <p:nvPr/>
        </p:nvSpPr>
        <p:spPr>
          <a:xfrm>
            <a:off x="7001674" y="5075389"/>
            <a:ext cx="4209556" cy="85664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171450" indent="-171450" algn="just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Combined data saved in AWS S3 as parquet files</a:t>
            </a:r>
          </a:p>
          <a:p>
            <a:pPr marL="171450" indent="-171450" algn="just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Partitioned with year to have efficient retrieval time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0B07D2E-67B6-4ED5-A0AF-D5DD2F5DFE5F}"/>
              </a:ext>
            </a:extLst>
          </p:cNvPr>
          <p:cNvGrpSpPr/>
          <p:nvPr/>
        </p:nvGrpSpPr>
        <p:grpSpPr>
          <a:xfrm>
            <a:off x="5109506" y="4405380"/>
            <a:ext cx="684342" cy="625213"/>
            <a:chOff x="112030" y="4176959"/>
            <a:chExt cx="640080" cy="548640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A980459-3B2D-4B9C-AD38-E15CF4C7CD11}"/>
                </a:ext>
              </a:extLst>
            </p:cNvPr>
            <p:cNvSpPr txBox="1"/>
            <p:nvPr/>
          </p:nvSpPr>
          <p:spPr>
            <a:xfrm>
              <a:off x="112030" y="4176959"/>
              <a:ext cx="640080" cy="548640"/>
            </a:xfrm>
            <a:prstGeom prst="ellipse">
              <a:avLst/>
            </a:prstGeom>
            <a:solidFill>
              <a:schemeClr val="bg2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4400" b="1" dirty="0"/>
                <a:t>1</a:t>
              </a: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2BC78C50-FFF3-42A4-AAB5-7E9E5C513097}"/>
                </a:ext>
              </a:extLst>
            </p:cNvPr>
            <p:cNvSpPr/>
            <p:nvPr/>
          </p:nvSpPr>
          <p:spPr>
            <a:xfrm flipH="1">
              <a:off x="112030" y="4176959"/>
              <a:ext cx="546342" cy="468294"/>
            </a:xfrm>
            <a:custGeom>
              <a:avLst/>
              <a:gdLst>
                <a:gd name="connsiteX0" fmla="*/ 226302 w 546342"/>
                <a:gd name="connsiteY0" fmla="*/ 0 h 468294"/>
                <a:gd name="connsiteX1" fmla="*/ 0 w 546342"/>
                <a:gd name="connsiteY1" fmla="*/ 80347 h 468294"/>
                <a:gd name="connsiteX2" fmla="*/ 0 w 546342"/>
                <a:gd name="connsiteY2" fmla="*/ 80347 h 468294"/>
                <a:gd name="connsiteX3" fmla="*/ 452604 w 546342"/>
                <a:gd name="connsiteY3" fmla="*/ 468294 h 468294"/>
                <a:gd name="connsiteX4" fmla="*/ 491684 w 546342"/>
                <a:gd name="connsiteY4" fmla="*/ 427695 h 468294"/>
                <a:gd name="connsiteX5" fmla="*/ 546342 w 546342"/>
                <a:gd name="connsiteY5" fmla="*/ 274320 h 468294"/>
                <a:gd name="connsiteX6" fmla="*/ 226302 w 546342"/>
                <a:gd name="connsiteY6" fmla="*/ 0 h 46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6342" h="468294">
                  <a:moveTo>
                    <a:pt x="226302" y="0"/>
                  </a:moveTo>
                  <a:cubicBezTo>
                    <a:pt x="137926" y="0"/>
                    <a:pt x="57916" y="30705"/>
                    <a:pt x="0" y="80347"/>
                  </a:cubicBezTo>
                  <a:lnTo>
                    <a:pt x="0" y="80347"/>
                  </a:lnTo>
                  <a:lnTo>
                    <a:pt x="452604" y="468294"/>
                  </a:lnTo>
                  <a:lnTo>
                    <a:pt x="491684" y="427695"/>
                  </a:lnTo>
                  <a:cubicBezTo>
                    <a:pt x="526192" y="383914"/>
                    <a:pt x="546342" y="331134"/>
                    <a:pt x="546342" y="274320"/>
                  </a:cubicBezTo>
                  <a:cubicBezTo>
                    <a:pt x="546342" y="122817"/>
                    <a:pt x="403055" y="0"/>
                    <a:pt x="226302" y="0"/>
                  </a:cubicBezTo>
                  <a:close/>
                </a:path>
              </a:pathLst>
            </a:custGeom>
            <a:solidFill>
              <a:schemeClr val="tx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600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67F7429-172D-4716-9359-1DE072C1210D}"/>
              </a:ext>
            </a:extLst>
          </p:cNvPr>
          <p:cNvGrpSpPr/>
          <p:nvPr/>
        </p:nvGrpSpPr>
        <p:grpSpPr>
          <a:xfrm>
            <a:off x="10615929" y="2172418"/>
            <a:ext cx="595301" cy="543866"/>
            <a:chOff x="112030" y="4176959"/>
            <a:chExt cx="640080" cy="548640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C6B0966-4E80-438E-AF85-950345A1BA55}"/>
                </a:ext>
              </a:extLst>
            </p:cNvPr>
            <p:cNvSpPr txBox="1"/>
            <p:nvPr/>
          </p:nvSpPr>
          <p:spPr>
            <a:xfrm>
              <a:off x="112030" y="4176959"/>
              <a:ext cx="640080" cy="548640"/>
            </a:xfrm>
            <a:prstGeom prst="ellipse">
              <a:avLst/>
            </a:prstGeom>
            <a:solidFill>
              <a:schemeClr val="bg2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 dirty="0"/>
                <a:t>2</a:t>
              </a: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39DE5B7-28DA-4594-A6A7-208C13866A1B}"/>
                </a:ext>
              </a:extLst>
            </p:cNvPr>
            <p:cNvSpPr/>
            <p:nvPr/>
          </p:nvSpPr>
          <p:spPr>
            <a:xfrm flipH="1">
              <a:off x="112030" y="4176959"/>
              <a:ext cx="546342" cy="468294"/>
            </a:xfrm>
            <a:custGeom>
              <a:avLst/>
              <a:gdLst>
                <a:gd name="connsiteX0" fmla="*/ 226302 w 546342"/>
                <a:gd name="connsiteY0" fmla="*/ 0 h 468294"/>
                <a:gd name="connsiteX1" fmla="*/ 0 w 546342"/>
                <a:gd name="connsiteY1" fmla="*/ 80347 h 468294"/>
                <a:gd name="connsiteX2" fmla="*/ 0 w 546342"/>
                <a:gd name="connsiteY2" fmla="*/ 80347 h 468294"/>
                <a:gd name="connsiteX3" fmla="*/ 452604 w 546342"/>
                <a:gd name="connsiteY3" fmla="*/ 468294 h 468294"/>
                <a:gd name="connsiteX4" fmla="*/ 491684 w 546342"/>
                <a:gd name="connsiteY4" fmla="*/ 427695 h 468294"/>
                <a:gd name="connsiteX5" fmla="*/ 546342 w 546342"/>
                <a:gd name="connsiteY5" fmla="*/ 274320 h 468294"/>
                <a:gd name="connsiteX6" fmla="*/ 226302 w 546342"/>
                <a:gd name="connsiteY6" fmla="*/ 0 h 46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6342" h="468294">
                  <a:moveTo>
                    <a:pt x="226302" y="0"/>
                  </a:moveTo>
                  <a:cubicBezTo>
                    <a:pt x="137926" y="0"/>
                    <a:pt x="57916" y="30705"/>
                    <a:pt x="0" y="80347"/>
                  </a:cubicBezTo>
                  <a:lnTo>
                    <a:pt x="0" y="80347"/>
                  </a:lnTo>
                  <a:lnTo>
                    <a:pt x="452604" y="468294"/>
                  </a:lnTo>
                  <a:lnTo>
                    <a:pt x="491684" y="427695"/>
                  </a:lnTo>
                  <a:cubicBezTo>
                    <a:pt x="526192" y="383914"/>
                    <a:pt x="546342" y="331134"/>
                    <a:pt x="546342" y="274320"/>
                  </a:cubicBezTo>
                  <a:cubicBezTo>
                    <a:pt x="546342" y="122817"/>
                    <a:pt x="403055" y="0"/>
                    <a:pt x="226302" y="0"/>
                  </a:cubicBezTo>
                  <a:close/>
                </a:path>
              </a:pathLst>
            </a:custGeom>
            <a:solidFill>
              <a:schemeClr val="tx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5267015-AC99-48C5-9DA7-EC8A4BF33966}"/>
              </a:ext>
            </a:extLst>
          </p:cNvPr>
          <p:cNvGrpSpPr/>
          <p:nvPr/>
        </p:nvGrpSpPr>
        <p:grpSpPr>
          <a:xfrm>
            <a:off x="9808096" y="4577938"/>
            <a:ext cx="471163" cy="430453"/>
            <a:chOff x="112030" y="4176959"/>
            <a:chExt cx="640080" cy="548640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E3DDDE2-052E-4A1A-BC03-F660F998B74C}"/>
                </a:ext>
              </a:extLst>
            </p:cNvPr>
            <p:cNvSpPr txBox="1"/>
            <p:nvPr/>
          </p:nvSpPr>
          <p:spPr>
            <a:xfrm>
              <a:off x="112030" y="4176959"/>
              <a:ext cx="640080" cy="548640"/>
            </a:xfrm>
            <a:prstGeom prst="ellipse">
              <a:avLst/>
            </a:prstGeom>
            <a:solidFill>
              <a:schemeClr val="bg2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2700" b="1" dirty="0"/>
                <a:t>3</a:t>
              </a: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6CAC3F7-AD76-45AB-9437-EF8F75EFF2EB}"/>
                </a:ext>
              </a:extLst>
            </p:cNvPr>
            <p:cNvSpPr/>
            <p:nvPr/>
          </p:nvSpPr>
          <p:spPr>
            <a:xfrm flipH="1">
              <a:off x="112030" y="4176959"/>
              <a:ext cx="546342" cy="468294"/>
            </a:xfrm>
            <a:custGeom>
              <a:avLst/>
              <a:gdLst>
                <a:gd name="connsiteX0" fmla="*/ 226302 w 546342"/>
                <a:gd name="connsiteY0" fmla="*/ 0 h 468294"/>
                <a:gd name="connsiteX1" fmla="*/ 0 w 546342"/>
                <a:gd name="connsiteY1" fmla="*/ 80347 h 468294"/>
                <a:gd name="connsiteX2" fmla="*/ 0 w 546342"/>
                <a:gd name="connsiteY2" fmla="*/ 80347 h 468294"/>
                <a:gd name="connsiteX3" fmla="*/ 452604 w 546342"/>
                <a:gd name="connsiteY3" fmla="*/ 468294 h 468294"/>
                <a:gd name="connsiteX4" fmla="*/ 491684 w 546342"/>
                <a:gd name="connsiteY4" fmla="*/ 427695 h 468294"/>
                <a:gd name="connsiteX5" fmla="*/ 546342 w 546342"/>
                <a:gd name="connsiteY5" fmla="*/ 274320 h 468294"/>
                <a:gd name="connsiteX6" fmla="*/ 226302 w 546342"/>
                <a:gd name="connsiteY6" fmla="*/ 0 h 46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6342" h="468294">
                  <a:moveTo>
                    <a:pt x="226302" y="0"/>
                  </a:moveTo>
                  <a:cubicBezTo>
                    <a:pt x="137926" y="0"/>
                    <a:pt x="57916" y="30705"/>
                    <a:pt x="0" y="80347"/>
                  </a:cubicBezTo>
                  <a:lnTo>
                    <a:pt x="0" y="80347"/>
                  </a:lnTo>
                  <a:lnTo>
                    <a:pt x="452604" y="468294"/>
                  </a:lnTo>
                  <a:lnTo>
                    <a:pt x="491684" y="427695"/>
                  </a:lnTo>
                  <a:cubicBezTo>
                    <a:pt x="526192" y="383914"/>
                    <a:pt x="546342" y="331134"/>
                    <a:pt x="546342" y="274320"/>
                  </a:cubicBezTo>
                  <a:cubicBezTo>
                    <a:pt x="546342" y="122817"/>
                    <a:pt x="403055" y="0"/>
                    <a:pt x="226302" y="0"/>
                  </a:cubicBezTo>
                  <a:close/>
                </a:path>
              </a:pathLst>
            </a:custGeom>
            <a:solidFill>
              <a:schemeClr val="tx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/>
            </a:p>
          </p:txBody>
        </p:sp>
      </p:grpSp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662F6FB6-F9AD-4A27-9BD3-27128F029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562">
            <a:off x="1609214" y="926016"/>
            <a:ext cx="3096819" cy="2867955"/>
          </a:xfrm>
          <a:prstGeom prst="rect">
            <a:avLst/>
          </a:prstGeom>
        </p:spPr>
      </p:pic>
      <p:pic>
        <p:nvPicPr>
          <p:cNvPr id="42" name="Picture 4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D64C564-19B8-4DD7-B8A8-9932E4C776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75" y="701749"/>
            <a:ext cx="2152950" cy="1543265"/>
          </a:xfrm>
          <a:prstGeom prst="rect">
            <a:avLst/>
          </a:prstGeom>
        </p:spPr>
      </p:pic>
      <p:graphicFrame>
        <p:nvGraphicFramePr>
          <p:cNvPr id="74" name="Object 73">
            <a:extLst>
              <a:ext uri="{FF2B5EF4-FFF2-40B4-BE49-F238E27FC236}">
                <a16:creationId xmlns:a16="http://schemas.microsoft.com/office/drawing/2014/main" id="{EC3D83D9-0480-4433-BD7A-8A0814830D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37905" y="971358"/>
          <a:ext cx="1117600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Image" r:id="rId10" imgW="1244160" imgH="786960" progId="Photoshop.Image.13">
                  <p:embed/>
                </p:oleObj>
              </mc:Choice>
              <mc:Fallback>
                <p:oleObj name="Image" r:id="rId10" imgW="1244160" imgH="786960" progId="Photoshop.Image.13">
                  <p:embed/>
                  <p:pic>
                    <p:nvPicPr>
                      <p:cNvPr id="74" name="Object 73">
                        <a:extLst>
                          <a:ext uri="{FF2B5EF4-FFF2-40B4-BE49-F238E27FC236}">
                            <a16:creationId xmlns:a16="http://schemas.microsoft.com/office/drawing/2014/main" id="{EC3D83D9-0480-4433-BD7A-8A0814830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337905" y="971358"/>
                        <a:ext cx="1117600" cy="85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5" name="Picture 22" descr="Left Arrow Icon of Glyph style - Available in SVG, PNG, EPS, AI ...">
            <a:extLst>
              <a:ext uri="{FF2B5EF4-FFF2-40B4-BE49-F238E27FC236}">
                <a16:creationId xmlns:a16="http://schemas.microsoft.com/office/drawing/2014/main" id="{7A15C706-146C-4893-BCEE-11AEBAC45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1830" flipH="1">
            <a:off x="9658710" y="764354"/>
            <a:ext cx="507602" cy="50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FECD57D2-40A1-4CC1-B8EF-79C702C0E6D4}"/>
              </a:ext>
            </a:extLst>
          </p:cNvPr>
          <p:cNvSpPr/>
          <p:nvPr/>
        </p:nvSpPr>
        <p:spPr>
          <a:xfrm>
            <a:off x="10309721" y="971358"/>
            <a:ext cx="11205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Rounded MT Bold" panose="020F0704030504030204" pitchFamily="34" charset="0"/>
                <a:cs typeface="Helvetica" panose="020B0604020202020204" pitchFamily="34" charset="0"/>
              </a:rPr>
              <a:t>Fact Table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BF12368-78BA-4F17-BECC-A6610056C312}"/>
              </a:ext>
            </a:extLst>
          </p:cNvPr>
          <p:cNvSpPr/>
          <p:nvPr/>
        </p:nvSpPr>
        <p:spPr>
          <a:xfrm rot="298509">
            <a:off x="4599894" y="819535"/>
            <a:ext cx="490194" cy="1298943"/>
          </a:xfrm>
          <a:custGeom>
            <a:avLst/>
            <a:gdLst>
              <a:gd name="connsiteX0" fmla="*/ 0 w 490194"/>
              <a:gd name="connsiteY0" fmla="*/ 1298943 h 1298943"/>
              <a:gd name="connsiteX1" fmla="*/ 122549 w 490194"/>
              <a:gd name="connsiteY1" fmla="*/ 35751 h 1298943"/>
              <a:gd name="connsiteX2" fmla="*/ 490194 w 490194"/>
              <a:gd name="connsiteY2" fmla="*/ 346835 h 129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194" h="1298943">
                <a:moveTo>
                  <a:pt x="0" y="1298943"/>
                </a:moveTo>
                <a:cubicBezTo>
                  <a:pt x="20425" y="746689"/>
                  <a:pt x="40850" y="194436"/>
                  <a:pt x="122549" y="35751"/>
                </a:cubicBezTo>
                <a:cubicBezTo>
                  <a:pt x="204248" y="-122934"/>
                  <a:pt x="436776" y="294988"/>
                  <a:pt x="490194" y="346835"/>
                </a:cubicBezTo>
              </a:path>
            </a:pathLst>
          </a:cu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E88F492-92A4-4DFC-AA16-FE45429357DE}"/>
              </a:ext>
            </a:extLst>
          </p:cNvPr>
          <p:cNvSpPr/>
          <p:nvPr/>
        </p:nvSpPr>
        <p:spPr>
          <a:xfrm>
            <a:off x="5674936" y="1366887"/>
            <a:ext cx="604409" cy="747995"/>
          </a:xfrm>
          <a:custGeom>
            <a:avLst/>
            <a:gdLst>
              <a:gd name="connsiteX0" fmla="*/ 0 w 604409"/>
              <a:gd name="connsiteY0" fmla="*/ 395925 h 747995"/>
              <a:gd name="connsiteX1" fmla="*/ 509048 w 604409"/>
              <a:gd name="connsiteY1" fmla="*/ 735290 h 747995"/>
              <a:gd name="connsiteX2" fmla="*/ 603316 w 604409"/>
              <a:gd name="connsiteY2" fmla="*/ 0 h 74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4409" h="747995">
                <a:moveTo>
                  <a:pt x="0" y="395925"/>
                </a:moveTo>
                <a:cubicBezTo>
                  <a:pt x="204247" y="598601"/>
                  <a:pt x="408495" y="801278"/>
                  <a:pt x="509048" y="735290"/>
                </a:cubicBezTo>
                <a:cubicBezTo>
                  <a:pt x="609601" y="669302"/>
                  <a:pt x="606458" y="334651"/>
                  <a:pt x="603316" y="0"/>
                </a:cubicBez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BF8CE07-AEBC-472A-BA07-A9CDBDACA973}"/>
              </a:ext>
            </a:extLst>
          </p:cNvPr>
          <p:cNvCxnSpPr>
            <a:cxnSpLocks/>
          </p:cNvCxnSpPr>
          <p:nvPr/>
        </p:nvCxnSpPr>
        <p:spPr>
          <a:xfrm>
            <a:off x="5017955" y="1039421"/>
            <a:ext cx="127535" cy="19011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5D99B9B6-A4C1-4135-B8E4-AAC38E00BB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804" y="134799"/>
            <a:ext cx="679478" cy="543582"/>
          </a:xfrm>
          <a:prstGeom prst="rect">
            <a:avLst/>
          </a:prstGeom>
        </p:spPr>
      </p:pic>
      <p:pic>
        <p:nvPicPr>
          <p:cNvPr id="86" name="Picture 85" descr="A picture containing clock&#10;&#10;Description automatically generated">
            <a:extLst>
              <a:ext uri="{FF2B5EF4-FFF2-40B4-BE49-F238E27FC236}">
                <a16:creationId xmlns:a16="http://schemas.microsoft.com/office/drawing/2014/main" id="{0AE388C8-E879-482E-A2E7-28E2B9A72F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68176" flipH="1">
            <a:off x="8363480" y="299284"/>
            <a:ext cx="1238302" cy="1238302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B52267D-C3FA-4DFE-9268-2D310BA223EA}"/>
              </a:ext>
            </a:extLst>
          </p:cNvPr>
          <p:cNvCxnSpPr>
            <a:cxnSpLocks/>
          </p:cNvCxnSpPr>
          <p:nvPr/>
        </p:nvCxnSpPr>
        <p:spPr>
          <a:xfrm flipH="1" flipV="1">
            <a:off x="6278252" y="1338606"/>
            <a:ext cx="13552" cy="26538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4179203-2E1E-4A77-B4D7-581C272F987D}"/>
              </a:ext>
            </a:extLst>
          </p:cNvPr>
          <p:cNvSpPr txBox="1"/>
          <p:nvPr/>
        </p:nvSpPr>
        <p:spPr>
          <a:xfrm rot="1722334">
            <a:off x="8846739" y="228426"/>
            <a:ext cx="1158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Multithreading</a:t>
            </a:r>
          </a:p>
        </p:txBody>
      </p:sp>
    </p:spTree>
    <p:extLst>
      <p:ext uri="{BB962C8B-B14F-4D97-AF65-F5344CB8AC3E}">
        <p14:creationId xmlns:p14="http://schemas.microsoft.com/office/powerpoint/2010/main" val="388708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05" grpId="0" animBg="1"/>
      <p:bldP spid="108" grpId="0"/>
      <p:bldP spid="109" grpId="0"/>
      <p:bldP spid="110" grpId="0"/>
      <p:bldP spid="115" grpId="0"/>
      <p:bldP spid="116" grpId="0"/>
      <p:bldP spid="118" grpId="0"/>
      <p:bldP spid="120" grpId="0"/>
      <p:bldP spid="121" grpId="0"/>
      <p:bldP spid="84" grpId="0"/>
      <p:bldP spid="58" grpId="0" animBg="1"/>
      <p:bldP spid="59" grpId="0" animBg="1"/>
      <p:bldP spid="1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049991a33_0_2"/>
          <p:cNvSpPr txBox="1">
            <a:spLocks noGrp="1"/>
          </p:cNvSpPr>
          <p:nvPr>
            <p:ph type="title"/>
          </p:nvPr>
        </p:nvSpPr>
        <p:spPr>
          <a:xfrm>
            <a:off x="838200" y="593558"/>
            <a:ext cx="10515600" cy="170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DASHBOARD WITH WEATHER &amp; TRAFFIC DATA</a:t>
            </a:r>
            <a:endParaRPr sz="2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8049991a33_0_2"/>
          <p:cNvSpPr txBox="1">
            <a:spLocks noGrp="1"/>
          </p:cNvSpPr>
          <p:nvPr>
            <p:ph type="body" idx="2"/>
          </p:nvPr>
        </p:nvSpPr>
        <p:spPr>
          <a:xfrm>
            <a:off x="1028013" y="80850"/>
            <a:ext cx="10828212" cy="51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1" dirty="0"/>
              <a:t>DASHBOARD WITH WEATHER &amp; TRAFFIC DATA FOR FWY 101</a:t>
            </a:r>
            <a:endParaRPr sz="2200" b="1" dirty="0"/>
          </a:p>
        </p:txBody>
      </p:sp>
      <p:pic>
        <p:nvPicPr>
          <p:cNvPr id="261" name="Google Shape;261;g8049991a33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013" y="785500"/>
            <a:ext cx="9652575" cy="56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8049991a33_0_2"/>
          <p:cNvSpPr txBox="1">
            <a:spLocks noGrp="1"/>
          </p:cNvSpPr>
          <p:nvPr>
            <p:ph type="body" idx="3"/>
          </p:nvPr>
        </p:nvSpPr>
        <p:spPr>
          <a:xfrm>
            <a:off x="9704250" y="6294795"/>
            <a:ext cx="2349900" cy="43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Helvetica Neue"/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F1D02E-7DFF-DE40-9B1A-12AD9876758F}"/>
              </a:ext>
            </a:extLst>
          </p:cNvPr>
          <p:cNvSpPr/>
          <p:nvPr/>
        </p:nvSpPr>
        <p:spPr>
          <a:xfrm>
            <a:off x="1312800" y="248766"/>
            <a:ext cx="89416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9466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DC4E-B781-7D48-AF68-9CF76C2BE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3420"/>
            <a:ext cx="10515600" cy="72262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TRAFFIC WEATHER INCIDENT DASHBOARD FOR 2019 FOR FWY 101</a:t>
            </a:r>
            <a:br>
              <a:rPr lang="en-US" dirty="0">
                <a:solidFill>
                  <a:schemeClr val="bg2"/>
                </a:solidFill>
              </a:rPr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2C07B-FE4D-F349-AA99-C61959215A3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6" name="Google Shape;268;g8049991a33_0_16">
            <a:extLst>
              <a:ext uri="{FF2B5EF4-FFF2-40B4-BE49-F238E27FC236}">
                <a16:creationId xmlns:a16="http://schemas.microsoft.com/office/drawing/2014/main" id="{A9CBA8A3-9EC0-0D4B-9260-2BAE1FD90DF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16726" y="1376398"/>
            <a:ext cx="8397941" cy="5268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1478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FC88-18E5-3E40-98CF-22475102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sz="3600" b="1" dirty="0">
                <a:solidFill>
                  <a:schemeClr val="bg2"/>
                </a:solidFill>
              </a:rPr>
              <a:t>INCIDENT STATISTICS IN BAY AREA FOR 2019 FOR ALL 4 FREEWAYS </a:t>
            </a:r>
            <a:br>
              <a:rPr lang="en-US" sz="3600" b="1" dirty="0">
                <a:solidFill>
                  <a:schemeClr val="bg2"/>
                </a:solidFill>
              </a:rPr>
            </a:b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686AAB-016A-9848-820B-57915948B4F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6" name="Google Shape;280;g8049991a33_2_3">
            <a:extLst>
              <a:ext uri="{FF2B5EF4-FFF2-40B4-BE49-F238E27FC236}">
                <a16:creationId xmlns:a16="http://schemas.microsoft.com/office/drawing/2014/main" id="{ACF3B9AC-3FCF-794F-9A38-7DE902309DA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6073" y="1911927"/>
            <a:ext cx="10104139" cy="40473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0434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E9541-8B32-964C-A8DD-DCD6C3C7D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074"/>
            <a:ext cx="10515600" cy="1701619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55A2"/>
                </a:solidFill>
                <a:latin typeface="Arial" panose="020B0604020202020204" pitchFamily="34" charset="0"/>
              </a:rPr>
              <a:t>AVERAGE DELAYS IN HOURS IN FOUR FREEWAYS IN 2019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AA56E-2B75-064E-A8D9-E3962CCC082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6" name="Google Shape;274;g8049991a33_0_25">
            <a:extLst>
              <a:ext uri="{FF2B5EF4-FFF2-40B4-BE49-F238E27FC236}">
                <a16:creationId xmlns:a16="http://schemas.microsoft.com/office/drawing/2014/main" id="{D714861E-00EE-EB40-9119-BBF70DB3AAD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1600" y="1440873"/>
            <a:ext cx="9507600" cy="5043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283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049991a33_2_21"/>
          <p:cNvSpPr txBox="1">
            <a:spLocks noGrp="1"/>
          </p:cNvSpPr>
          <p:nvPr>
            <p:ph type="title"/>
          </p:nvPr>
        </p:nvSpPr>
        <p:spPr>
          <a:xfrm>
            <a:off x="1182550" y="211800"/>
            <a:ext cx="3552000" cy="111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Findings</a:t>
            </a:r>
            <a:endParaRPr sz="5400" b="1"/>
          </a:p>
        </p:txBody>
      </p:sp>
      <p:pic>
        <p:nvPicPr>
          <p:cNvPr id="286" name="Google Shape;286;g8049991a33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175" y="299800"/>
            <a:ext cx="6380801" cy="392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8049991a33_2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9826" y="4646825"/>
            <a:ext cx="4668198" cy="179369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8049991a33_2_21"/>
          <p:cNvSpPr txBox="1"/>
          <p:nvPr/>
        </p:nvSpPr>
        <p:spPr>
          <a:xfrm>
            <a:off x="954400" y="1690650"/>
            <a:ext cx="40083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Helvetica Neue"/>
              <a:buChar char="●"/>
            </a:pPr>
            <a:r>
              <a:rPr lang="en-US" sz="24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Worst day to travel - Thursday</a:t>
            </a:r>
            <a:endParaRPr sz="2400" b="1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Helvetica Neue"/>
              <a:buChar char="●"/>
            </a:pPr>
            <a:r>
              <a:rPr lang="en-US" sz="24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Weather is not a huge affecting factor in the Bay Area, especially in Freeways 101, 280, 680 and 880.</a:t>
            </a:r>
            <a:endParaRPr sz="2400" b="1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Helvetica Neue"/>
              <a:buChar char="●"/>
            </a:pPr>
            <a:r>
              <a:rPr lang="en-US" sz="24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 number of incidents are in San Jose. </a:t>
            </a:r>
            <a:endParaRPr sz="2400" b="1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g8049991a33_2_21"/>
          <p:cNvSpPr txBox="1"/>
          <p:nvPr/>
        </p:nvSpPr>
        <p:spPr>
          <a:xfrm>
            <a:off x="7089775" y="6440525"/>
            <a:ext cx="30000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Source: TomTom 2019 traffic index</a:t>
            </a:r>
            <a:endParaRPr sz="600"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59251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152CD54C-9C38-4BC6-B5F0-4F80760A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502256"/>
            <a:ext cx="7886700" cy="739056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Model Training Data Preparation</a:t>
            </a:r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06314FEA-63EE-4648-BFEF-BB5B49114E3B}"/>
              </a:ext>
            </a:extLst>
          </p:cNvPr>
          <p:cNvSpPr/>
          <p:nvPr/>
        </p:nvSpPr>
        <p:spPr>
          <a:xfrm>
            <a:off x="7572048" y="2608008"/>
            <a:ext cx="2673294" cy="1641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7" h="21440" extrusionOk="0">
                <a:moveTo>
                  <a:pt x="21193" y="9522"/>
                </a:moveTo>
                <a:lnTo>
                  <a:pt x="15625" y="482"/>
                </a:lnTo>
                <a:cubicBezTo>
                  <a:pt x="15230" y="-160"/>
                  <a:pt x="14584" y="-160"/>
                  <a:pt x="14176" y="482"/>
                </a:cubicBezTo>
                <a:cubicBezTo>
                  <a:pt x="13781" y="1123"/>
                  <a:pt x="13781" y="2173"/>
                  <a:pt x="14176" y="2834"/>
                </a:cubicBezTo>
                <a:lnTo>
                  <a:pt x="16080" y="5925"/>
                </a:lnTo>
                <a:lnTo>
                  <a:pt x="0" y="5925"/>
                </a:lnTo>
                <a:lnTo>
                  <a:pt x="6382" y="15510"/>
                </a:lnTo>
                <a:lnTo>
                  <a:pt x="6382" y="15510"/>
                </a:lnTo>
                <a:lnTo>
                  <a:pt x="16080" y="15510"/>
                </a:lnTo>
                <a:lnTo>
                  <a:pt x="14176" y="18601"/>
                </a:lnTo>
                <a:cubicBezTo>
                  <a:pt x="13781" y="19243"/>
                  <a:pt x="13781" y="20293"/>
                  <a:pt x="14176" y="20954"/>
                </a:cubicBezTo>
                <a:cubicBezTo>
                  <a:pt x="14380" y="21284"/>
                  <a:pt x="14631" y="21440"/>
                  <a:pt x="14895" y="21440"/>
                </a:cubicBezTo>
                <a:cubicBezTo>
                  <a:pt x="15158" y="21440"/>
                  <a:pt x="15422" y="21284"/>
                  <a:pt x="15613" y="20954"/>
                </a:cubicBezTo>
                <a:lnTo>
                  <a:pt x="21181" y="11913"/>
                </a:lnTo>
                <a:cubicBezTo>
                  <a:pt x="21600" y="11214"/>
                  <a:pt x="21600" y="10164"/>
                  <a:pt x="21193" y="9522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05740" bIns="28575" anchor="ctr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fr-CA" sz="22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endParaRPr sz="22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B16CC0B-245D-44B9-8C74-0D737F03AC71}"/>
              </a:ext>
            </a:extLst>
          </p:cNvPr>
          <p:cNvSpPr/>
          <p:nvPr/>
        </p:nvSpPr>
        <p:spPr>
          <a:xfrm>
            <a:off x="7572048" y="3061774"/>
            <a:ext cx="884280" cy="734067"/>
          </a:xfrm>
          <a:custGeom>
            <a:avLst/>
            <a:gdLst>
              <a:gd name="connsiteX0" fmla="*/ 0 w 1179040"/>
              <a:gd name="connsiteY0" fmla="*/ 0 h 978756"/>
              <a:gd name="connsiteX1" fmla="*/ 173254 w 1179040"/>
              <a:gd name="connsiteY1" fmla="*/ 0 h 978756"/>
              <a:gd name="connsiteX2" fmla="*/ 191283 w 1179040"/>
              <a:gd name="connsiteY2" fmla="*/ 3427 h 978756"/>
              <a:gd name="connsiteX3" fmla="*/ 246385 w 1179040"/>
              <a:gd name="connsiteY3" fmla="*/ 40877 h 978756"/>
              <a:gd name="connsiteX4" fmla="*/ 1169612 w 1179040"/>
              <a:gd name="connsiteY4" fmla="*/ 964084 h 978756"/>
              <a:gd name="connsiteX5" fmla="*/ 1179040 w 1179040"/>
              <a:gd name="connsiteY5" fmla="*/ 978756 h 978756"/>
              <a:gd name="connsiteX6" fmla="*/ 1058192 w 1179040"/>
              <a:gd name="connsiteY6" fmla="*/ 978756 h 9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9040" h="978756">
                <a:moveTo>
                  <a:pt x="0" y="0"/>
                </a:moveTo>
                <a:lnTo>
                  <a:pt x="173254" y="0"/>
                </a:lnTo>
                <a:lnTo>
                  <a:pt x="191283" y="3427"/>
                </a:lnTo>
                <a:cubicBezTo>
                  <a:pt x="211626" y="11622"/>
                  <a:pt x="230476" y="24029"/>
                  <a:pt x="246385" y="40877"/>
                </a:cubicBezTo>
                <a:lnTo>
                  <a:pt x="1169612" y="964084"/>
                </a:lnTo>
                <a:lnTo>
                  <a:pt x="1179040" y="978756"/>
                </a:lnTo>
                <a:lnTo>
                  <a:pt x="1058192" y="978756"/>
                </a:lnTo>
                <a:close/>
              </a:path>
            </a:pathLst>
          </a:custGeom>
          <a:solidFill>
            <a:schemeClr val="tx1">
              <a:alpha val="25000"/>
            </a:schemeClr>
          </a:solidFill>
          <a:ln w="12700">
            <a:miter lim="400000"/>
          </a:ln>
        </p:spPr>
        <p:txBody>
          <a:bodyPr wrap="square" lIns="28575" tIns="28575" rIns="137160" bIns="28575" anchor="ctr">
            <a:noAutofit/>
          </a:bodyPr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fr-CA" sz="2250" b="1" dirty="0"/>
              <a:t> </a:t>
            </a:r>
            <a:endParaRPr sz="2250" b="1" dirty="0"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C873B134-0CC2-49D5-A58A-9F513AB35C76}"/>
              </a:ext>
            </a:extLst>
          </p:cNvPr>
          <p:cNvSpPr/>
          <p:nvPr/>
        </p:nvSpPr>
        <p:spPr>
          <a:xfrm>
            <a:off x="5729451" y="3055212"/>
            <a:ext cx="2671990" cy="1641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1440" extrusionOk="0">
                <a:moveTo>
                  <a:pt x="21193" y="11918"/>
                </a:moveTo>
                <a:lnTo>
                  <a:pt x="15622" y="20958"/>
                </a:lnTo>
                <a:cubicBezTo>
                  <a:pt x="15227" y="21600"/>
                  <a:pt x="14580" y="21600"/>
                  <a:pt x="14172" y="20958"/>
                </a:cubicBezTo>
                <a:cubicBezTo>
                  <a:pt x="13777" y="20317"/>
                  <a:pt x="13777" y="19267"/>
                  <a:pt x="14172" y="18606"/>
                </a:cubicBezTo>
                <a:lnTo>
                  <a:pt x="16077" y="15515"/>
                </a:lnTo>
                <a:lnTo>
                  <a:pt x="0" y="15515"/>
                </a:lnTo>
                <a:lnTo>
                  <a:pt x="6385" y="5930"/>
                </a:lnTo>
                <a:lnTo>
                  <a:pt x="6385" y="5930"/>
                </a:lnTo>
                <a:lnTo>
                  <a:pt x="16089" y="5930"/>
                </a:lnTo>
                <a:lnTo>
                  <a:pt x="14184" y="2839"/>
                </a:lnTo>
                <a:cubicBezTo>
                  <a:pt x="13789" y="2197"/>
                  <a:pt x="13789" y="1147"/>
                  <a:pt x="14184" y="486"/>
                </a:cubicBezTo>
                <a:cubicBezTo>
                  <a:pt x="14388" y="156"/>
                  <a:pt x="14640" y="0"/>
                  <a:pt x="14903" y="0"/>
                </a:cubicBezTo>
                <a:cubicBezTo>
                  <a:pt x="15167" y="0"/>
                  <a:pt x="15430" y="156"/>
                  <a:pt x="15622" y="486"/>
                </a:cubicBezTo>
                <a:lnTo>
                  <a:pt x="21193" y="9527"/>
                </a:lnTo>
                <a:cubicBezTo>
                  <a:pt x="21600" y="10226"/>
                  <a:pt x="21600" y="11276"/>
                  <a:pt x="21193" y="1191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05740" bIns="28575" anchor="ctr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fr-CA" sz="22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sz="22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92AD631-08C6-4CDE-A638-3323290C3F38}"/>
              </a:ext>
            </a:extLst>
          </p:cNvPr>
          <p:cNvSpPr/>
          <p:nvPr/>
        </p:nvSpPr>
        <p:spPr>
          <a:xfrm>
            <a:off x="5729451" y="3509362"/>
            <a:ext cx="884040" cy="734068"/>
          </a:xfrm>
          <a:custGeom>
            <a:avLst/>
            <a:gdLst>
              <a:gd name="connsiteX0" fmla="*/ 1058124 w 1178720"/>
              <a:gd name="connsiteY0" fmla="*/ 0 h 978757"/>
              <a:gd name="connsiteX1" fmla="*/ 1178720 w 1178720"/>
              <a:gd name="connsiteY1" fmla="*/ 0 h 978757"/>
              <a:gd name="connsiteX2" fmla="*/ 1169284 w 1178720"/>
              <a:gd name="connsiteY2" fmla="*/ 14672 h 978757"/>
              <a:gd name="connsiteX3" fmla="*/ 246078 w 1178720"/>
              <a:gd name="connsiteY3" fmla="*/ 937879 h 978757"/>
              <a:gd name="connsiteX4" fmla="*/ 190977 w 1178720"/>
              <a:gd name="connsiteY4" fmla="*/ 975329 h 978757"/>
              <a:gd name="connsiteX5" fmla="*/ 172949 w 1178720"/>
              <a:gd name="connsiteY5" fmla="*/ 978757 h 978757"/>
              <a:gd name="connsiteX6" fmla="*/ 0 w 1178720"/>
              <a:gd name="connsiteY6" fmla="*/ 978757 h 97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8720" h="978757">
                <a:moveTo>
                  <a:pt x="1058124" y="0"/>
                </a:moveTo>
                <a:lnTo>
                  <a:pt x="1178720" y="0"/>
                </a:lnTo>
                <a:lnTo>
                  <a:pt x="1169284" y="14672"/>
                </a:lnTo>
                <a:lnTo>
                  <a:pt x="246078" y="937879"/>
                </a:lnTo>
                <a:cubicBezTo>
                  <a:pt x="230169" y="954728"/>
                  <a:pt x="211319" y="967134"/>
                  <a:pt x="190977" y="975329"/>
                </a:cubicBezTo>
                <a:lnTo>
                  <a:pt x="172949" y="978757"/>
                </a:lnTo>
                <a:lnTo>
                  <a:pt x="0" y="978757"/>
                </a:lnTo>
                <a:close/>
              </a:path>
            </a:pathLst>
          </a:custGeom>
          <a:solidFill>
            <a:schemeClr val="tx1">
              <a:alpha val="25000"/>
            </a:schemeClr>
          </a:solidFill>
          <a:ln w="12700">
            <a:miter lim="400000"/>
          </a:ln>
        </p:spPr>
        <p:txBody>
          <a:bodyPr wrap="square" lIns="28575" tIns="28575" rIns="137160" bIns="28575" anchor="ctr">
            <a:noAutofit/>
          </a:bodyPr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2250" b="1" dirty="0"/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5BB43C07-3142-4249-9BE0-4934BB779A12}"/>
              </a:ext>
            </a:extLst>
          </p:cNvPr>
          <p:cNvSpPr/>
          <p:nvPr/>
        </p:nvSpPr>
        <p:spPr>
          <a:xfrm>
            <a:off x="3886667" y="2608008"/>
            <a:ext cx="2672178" cy="1641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0" h="21440" extrusionOk="0">
                <a:moveTo>
                  <a:pt x="21205" y="9522"/>
                </a:moveTo>
                <a:lnTo>
                  <a:pt x="15634" y="482"/>
                </a:lnTo>
                <a:cubicBezTo>
                  <a:pt x="15239" y="-160"/>
                  <a:pt x="14592" y="-160"/>
                  <a:pt x="14184" y="482"/>
                </a:cubicBezTo>
                <a:cubicBezTo>
                  <a:pt x="13789" y="1123"/>
                  <a:pt x="13789" y="2173"/>
                  <a:pt x="14184" y="2834"/>
                </a:cubicBezTo>
                <a:lnTo>
                  <a:pt x="16089" y="5925"/>
                </a:lnTo>
                <a:lnTo>
                  <a:pt x="0" y="5925"/>
                </a:lnTo>
                <a:lnTo>
                  <a:pt x="6385" y="15510"/>
                </a:lnTo>
                <a:lnTo>
                  <a:pt x="6385" y="15510"/>
                </a:lnTo>
                <a:lnTo>
                  <a:pt x="16089" y="15510"/>
                </a:lnTo>
                <a:lnTo>
                  <a:pt x="14184" y="18601"/>
                </a:lnTo>
                <a:cubicBezTo>
                  <a:pt x="13789" y="19243"/>
                  <a:pt x="13789" y="20293"/>
                  <a:pt x="14184" y="20954"/>
                </a:cubicBezTo>
                <a:cubicBezTo>
                  <a:pt x="14388" y="21284"/>
                  <a:pt x="14640" y="21440"/>
                  <a:pt x="14903" y="21440"/>
                </a:cubicBezTo>
                <a:cubicBezTo>
                  <a:pt x="15167" y="21440"/>
                  <a:pt x="15430" y="21284"/>
                  <a:pt x="15622" y="20954"/>
                </a:cubicBezTo>
                <a:lnTo>
                  <a:pt x="21193" y="11913"/>
                </a:lnTo>
                <a:cubicBezTo>
                  <a:pt x="21600" y="11214"/>
                  <a:pt x="21600" y="10164"/>
                  <a:pt x="21205" y="952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miter lim="400000"/>
          </a:ln>
        </p:spPr>
        <p:txBody>
          <a:bodyPr lIns="28575" tIns="28575" rIns="205740" bIns="28575" anchor="ctr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fr-CA" sz="22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sz="22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C294B0-9DDA-440E-882D-2C870AB0E4AE}"/>
              </a:ext>
            </a:extLst>
          </p:cNvPr>
          <p:cNvSpPr/>
          <p:nvPr/>
        </p:nvSpPr>
        <p:spPr>
          <a:xfrm>
            <a:off x="3886667" y="3061774"/>
            <a:ext cx="883207" cy="734067"/>
          </a:xfrm>
          <a:custGeom>
            <a:avLst/>
            <a:gdLst>
              <a:gd name="connsiteX0" fmla="*/ 0 w 1177609"/>
              <a:gd name="connsiteY0" fmla="*/ 0 h 978756"/>
              <a:gd name="connsiteX1" fmla="*/ 162527 w 1177609"/>
              <a:gd name="connsiteY1" fmla="*/ 0 h 978756"/>
              <a:gd name="connsiteX2" fmla="*/ 190976 w 1177609"/>
              <a:gd name="connsiteY2" fmla="*/ 5404 h 978756"/>
              <a:gd name="connsiteX3" fmla="*/ 246077 w 1177609"/>
              <a:gd name="connsiteY3" fmla="*/ 42822 h 978756"/>
              <a:gd name="connsiteX4" fmla="*/ 1169283 w 1177609"/>
              <a:gd name="connsiteY4" fmla="*/ 966050 h 978756"/>
              <a:gd name="connsiteX5" fmla="*/ 1177609 w 1177609"/>
              <a:gd name="connsiteY5" fmla="*/ 978756 h 978756"/>
              <a:gd name="connsiteX6" fmla="*/ 1058100 w 1177609"/>
              <a:gd name="connsiteY6" fmla="*/ 978756 h 9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7609" h="978756">
                <a:moveTo>
                  <a:pt x="0" y="0"/>
                </a:moveTo>
                <a:lnTo>
                  <a:pt x="162527" y="0"/>
                </a:lnTo>
                <a:lnTo>
                  <a:pt x="190976" y="5404"/>
                </a:lnTo>
                <a:cubicBezTo>
                  <a:pt x="211318" y="13591"/>
                  <a:pt x="230168" y="25988"/>
                  <a:pt x="246077" y="42822"/>
                </a:cubicBezTo>
                <a:lnTo>
                  <a:pt x="1169283" y="966050"/>
                </a:lnTo>
                <a:lnTo>
                  <a:pt x="1177609" y="978756"/>
                </a:lnTo>
                <a:lnTo>
                  <a:pt x="1058100" y="978756"/>
                </a:lnTo>
                <a:close/>
              </a:path>
            </a:pathLst>
          </a:custGeom>
          <a:solidFill>
            <a:schemeClr val="tx1">
              <a:alpha val="25000"/>
            </a:schemeClr>
          </a:solidFill>
          <a:ln w="12700">
            <a:miter lim="400000"/>
          </a:ln>
        </p:spPr>
        <p:txBody>
          <a:bodyPr wrap="square" lIns="28575" tIns="28575" rIns="137160" bIns="28575" anchor="ctr">
            <a:noAutofit/>
          </a:bodyPr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fr-CA" sz="2250" b="1" dirty="0"/>
              <a:t> </a:t>
            </a:r>
            <a:endParaRPr sz="2250" b="1" dirty="0"/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1965B07A-47BB-4EB9-88F0-1EB2048EFCFA}"/>
              </a:ext>
            </a:extLst>
          </p:cNvPr>
          <p:cNvSpPr/>
          <p:nvPr/>
        </p:nvSpPr>
        <p:spPr>
          <a:xfrm>
            <a:off x="2043881" y="3056702"/>
            <a:ext cx="2672178" cy="1640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0" h="21439" extrusionOk="0">
                <a:moveTo>
                  <a:pt x="21205" y="11909"/>
                </a:moveTo>
                <a:lnTo>
                  <a:pt x="15634" y="20958"/>
                </a:lnTo>
                <a:cubicBezTo>
                  <a:pt x="15239" y="21600"/>
                  <a:pt x="14592" y="21600"/>
                  <a:pt x="14184" y="20958"/>
                </a:cubicBezTo>
                <a:cubicBezTo>
                  <a:pt x="13789" y="20316"/>
                  <a:pt x="13789" y="19265"/>
                  <a:pt x="14184" y="18603"/>
                </a:cubicBezTo>
                <a:lnTo>
                  <a:pt x="16089" y="15529"/>
                </a:lnTo>
                <a:lnTo>
                  <a:pt x="0" y="15529"/>
                </a:lnTo>
                <a:lnTo>
                  <a:pt x="6385" y="5935"/>
                </a:lnTo>
                <a:lnTo>
                  <a:pt x="6385" y="5935"/>
                </a:lnTo>
                <a:lnTo>
                  <a:pt x="16089" y="5935"/>
                </a:lnTo>
                <a:lnTo>
                  <a:pt x="14184" y="2841"/>
                </a:lnTo>
                <a:cubicBezTo>
                  <a:pt x="13789" y="2199"/>
                  <a:pt x="13789" y="1148"/>
                  <a:pt x="14184" y="486"/>
                </a:cubicBezTo>
                <a:cubicBezTo>
                  <a:pt x="14388" y="156"/>
                  <a:pt x="14640" y="0"/>
                  <a:pt x="14903" y="0"/>
                </a:cubicBezTo>
                <a:cubicBezTo>
                  <a:pt x="15167" y="0"/>
                  <a:pt x="15430" y="156"/>
                  <a:pt x="15622" y="486"/>
                </a:cubicBezTo>
                <a:lnTo>
                  <a:pt x="21193" y="9535"/>
                </a:lnTo>
                <a:cubicBezTo>
                  <a:pt x="21600" y="10216"/>
                  <a:pt x="21600" y="11267"/>
                  <a:pt x="21205" y="1190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05740" bIns="28575" anchor="ctr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fr-CA" sz="22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01</a:t>
            </a:r>
            <a:endParaRPr sz="22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5" name="Graphic 34" descr="Bullseye">
            <a:extLst>
              <a:ext uri="{FF2B5EF4-FFF2-40B4-BE49-F238E27FC236}">
                <a16:creationId xmlns:a16="http://schemas.microsoft.com/office/drawing/2014/main" id="{D9D74387-DC60-497F-8DED-A2EED8020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3499" y="3178039"/>
            <a:ext cx="501920" cy="501920"/>
          </a:xfrm>
          <a:prstGeom prst="rect">
            <a:avLst/>
          </a:prstGeom>
        </p:spPr>
      </p:pic>
      <p:pic>
        <p:nvPicPr>
          <p:cNvPr id="37" name="Graphic 36" descr="Single gear">
            <a:extLst>
              <a:ext uri="{FF2B5EF4-FFF2-40B4-BE49-F238E27FC236}">
                <a16:creationId xmlns:a16="http://schemas.microsoft.com/office/drawing/2014/main" id="{B1349585-BF40-4336-BB65-7DEF0164A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4408" y="3625244"/>
            <a:ext cx="501920" cy="5019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A6A6C41-4682-41BF-AFCA-FA56DA5B40CA}"/>
              </a:ext>
            </a:extLst>
          </p:cNvPr>
          <p:cNvSpPr txBox="1"/>
          <p:nvPr/>
        </p:nvSpPr>
        <p:spPr>
          <a:xfrm>
            <a:off x="2711372" y="3588828"/>
            <a:ext cx="1183099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1400" b="1" cap="all" dirty="0"/>
              <a:t>Data Preparation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632D79-23C4-49CD-9515-C3A301756D69}"/>
              </a:ext>
            </a:extLst>
          </p:cNvPr>
          <p:cNvSpPr txBox="1"/>
          <p:nvPr/>
        </p:nvSpPr>
        <p:spPr>
          <a:xfrm>
            <a:off x="6270252" y="3621246"/>
            <a:ext cx="1183099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1400" b="1" cap="all" dirty="0"/>
              <a:t>Additional Experiments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3B3E75-D3BE-4FCA-910C-A767EDBFB0DF}"/>
              </a:ext>
            </a:extLst>
          </p:cNvPr>
          <p:cNvSpPr txBox="1"/>
          <p:nvPr/>
        </p:nvSpPr>
        <p:spPr>
          <a:xfrm>
            <a:off x="8140292" y="3167197"/>
            <a:ext cx="1183099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1400" b="1" cap="all" dirty="0"/>
              <a:t>Experiments on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01DA94-F528-4E9B-937A-AF2A290F12B6}"/>
              </a:ext>
            </a:extLst>
          </p:cNvPr>
          <p:cNvSpPr txBox="1"/>
          <p:nvPr/>
        </p:nvSpPr>
        <p:spPr>
          <a:xfrm>
            <a:off x="4404276" y="3247952"/>
            <a:ext cx="1183099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1400" b="1" cap="all" dirty="0"/>
              <a:t>Model input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36668FB-C985-4027-8EBA-F41AA4926FB7}"/>
              </a:ext>
            </a:extLst>
          </p:cNvPr>
          <p:cNvGrpSpPr/>
          <p:nvPr/>
        </p:nvGrpSpPr>
        <p:grpSpPr>
          <a:xfrm>
            <a:off x="6985262" y="1457549"/>
            <a:ext cx="2215061" cy="1660112"/>
            <a:chOff x="8764500" y="984542"/>
            <a:chExt cx="3083557" cy="221348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761246-2EDE-426C-B598-9F3454BD027A}"/>
                </a:ext>
              </a:extLst>
            </p:cNvPr>
            <p:cNvSpPr txBox="1"/>
            <p:nvPr/>
          </p:nvSpPr>
          <p:spPr>
            <a:xfrm>
              <a:off x="8921977" y="984542"/>
              <a:ext cx="2926080" cy="94384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cap="all" dirty="0"/>
                <a:t>Experiments on models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9561B99-9FB7-4EB0-AED4-2B0BA0979A8D}"/>
                </a:ext>
              </a:extLst>
            </p:cNvPr>
            <p:cNvSpPr txBox="1"/>
            <p:nvPr/>
          </p:nvSpPr>
          <p:spPr>
            <a:xfrm>
              <a:off x="8764500" y="1925882"/>
              <a:ext cx="3083557" cy="127214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400" noProof="1"/>
                <a:t>Switched to Location specific models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400" noProof="1"/>
                <a:t>Identified the point of interest on each freeway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658740C-73AC-4E6F-94D2-BB19929B7FD5}"/>
              </a:ext>
            </a:extLst>
          </p:cNvPr>
          <p:cNvGrpSpPr/>
          <p:nvPr/>
        </p:nvGrpSpPr>
        <p:grpSpPr>
          <a:xfrm>
            <a:off x="5442570" y="4221726"/>
            <a:ext cx="2341841" cy="2091000"/>
            <a:chOff x="8921976" y="984542"/>
            <a:chExt cx="2926081" cy="278799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47C0312-13E8-40BF-8F73-8093F0A38DF5}"/>
                </a:ext>
              </a:extLst>
            </p:cNvPr>
            <p:cNvSpPr txBox="1"/>
            <p:nvPr/>
          </p:nvSpPr>
          <p:spPr>
            <a:xfrm>
              <a:off x="8921976" y="984542"/>
              <a:ext cx="2926080" cy="943848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cap="all" dirty="0"/>
                <a:t>Additional Experiments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4F9CE87-8EE3-4BF9-833A-E8282937669A}"/>
                </a:ext>
              </a:extLst>
            </p:cNvPr>
            <p:cNvSpPr txBox="1"/>
            <p:nvPr/>
          </p:nvSpPr>
          <p:spPr>
            <a:xfrm>
              <a:off x="8921977" y="1925882"/>
              <a:ext cx="2926080" cy="184665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400" dirty="0"/>
                <a:t>Adding new features from weather and incident data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400" dirty="0"/>
                <a:t>Adding more training data from previous years data collection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US" sz="14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2D2363E-9051-43F1-BB56-FC6FAFDD6951}"/>
              </a:ext>
            </a:extLst>
          </p:cNvPr>
          <p:cNvGrpSpPr/>
          <p:nvPr/>
        </p:nvGrpSpPr>
        <p:grpSpPr>
          <a:xfrm>
            <a:off x="1423448" y="4297012"/>
            <a:ext cx="2213656" cy="1136892"/>
            <a:chOff x="7736585" y="1394910"/>
            <a:chExt cx="4111473" cy="151585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335F823-625C-423A-AB2F-EE85B4B4D371}"/>
                </a:ext>
              </a:extLst>
            </p:cNvPr>
            <p:cNvSpPr txBox="1"/>
            <p:nvPr/>
          </p:nvSpPr>
          <p:spPr>
            <a:xfrm>
              <a:off x="7736585" y="1394910"/>
              <a:ext cx="4111473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cap="all" dirty="0"/>
                <a:t>Data Preparation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9305418-40A1-4867-93E2-D1BF144CCA5B}"/>
                </a:ext>
              </a:extLst>
            </p:cNvPr>
            <p:cNvSpPr txBox="1"/>
            <p:nvPr/>
          </p:nvSpPr>
          <p:spPr>
            <a:xfrm>
              <a:off x="7876653" y="1925881"/>
              <a:ext cx="3971403" cy="98488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/>
                <a:t>Standardize data using min max scalar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/>
                <a:t>Normalization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410DF18-60A9-4390-B66F-9C7291DE0AAF}"/>
              </a:ext>
            </a:extLst>
          </p:cNvPr>
          <p:cNvGrpSpPr/>
          <p:nvPr/>
        </p:nvGrpSpPr>
        <p:grpSpPr>
          <a:xfrm>
            <a:off x="2991679" y="1765326"/>
            <a:ext cx="2540398" cy="1352335"/>
            <a:chOff x="7129721" y="1394911"/>
            <a:chExt cx="4718338" cy="180311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4527684-5806-495F-A3E7-8F6338E8C7FD}"/>
                </a:ext>
              </a:extLst>
            </p:cNvPr>
            <p:cNvSpPr txBox="1"/>
            <p:nvPr/>
          </p:nvSpPr>
          <p:spPr>
            <a:xfrm>
              <a:off x="7129721" y="1394911"/>
              <a:ext cx="4718338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cap="all" dirty="0"/>
                <a:t>Model input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ABD0DD-3105-4846-9A28-C6A27C98DDE6}"/>
                </a:ext>
              </a:extLst>
            </p:cNvPr>
            <p:cNvSpPr txBox="1"/>
            <p:nvPr/>
          </p:nvSpPr>
          <p:spPr>
            <a:xfrm>
              <a:off x="7129721" y="1925881"/>
              <a:ext cx="4718338" cy="127214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/>
                <a:t>Convert timeseries to supervised learning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/>
                <a:t>Calculate n-lag values for all features.</a:t>
              </a:r>
            </a:p>
          </p:txBody>
        </p:sp>
      </p:grpSp>
      <p:pic>
        <p:nvPicPr>
          <p:cNvPr id="58" name="Graphic 57" descr="Bar chart RTL">
            <a:extLst>
              <a:ext uri="{FF2B5EF4-FFF2-40B4-BE49-F238E27FC236}">
                <a16:creationId xmlns:a16="http://schemas.microsoft.com/office/drawing/2014/main" id="{0D721278-0B4C-41FE-8FC8-DAF711532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8452" y="3628832"/>
            <a:ext cx="448016" cy="448016"/>
          </a:xfrm>
          <a:prstGeom prst="rect">
            <a:avLst/>
          </a:prstGeom>
        </p:spPr>
      </p:pic>
      <p:pic>
        <p:nvPicPr>
          <p:cNvPr id="60" name="Graphic 59" descr="Server">
            <a:extLst>
              <a:ext uri="{FF2B5EF4-FFF2-40B4-BE49-F238E27FC236}">
                <a16:creationId xmlns:a16="http://schemas.microsoft.com/office/drawing/2014/main" id="{8F78EA2F-9987-4CDD-B007-AE4DA51AF1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61016" y="3247952"/>
            <a:ext cx="417029" cy="4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4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9" grpId="0"/>
      <p:bldP spid="40" grpId="0"/>
      <p:bldP spid="41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 txBox="1">
            <a:spLocks noGrp="1"/>
          </p:cNvSpPr>
          <p:nvPr>
            <p:ph type="title"/>
          </p:nvPr>
        </p:nvSpPr>
        <p:spPr>
          <a:xfrm>
            <a:off x="641684" y="132270"/>
            <a:ext cx="11004885" cy="1536884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61B4FE">
                  <a:alpha val="86666"/>
                </a:srgbClr>
              </a:gs>
              <a:gs pos="100000">
                <a:schemeClr val="accent1">
                  <a:alpha val="0"/>
                  <a:lumMod val="45000"/>
                  <a:lumOff val="55000"/>
                </a:scheme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</a:pPr>
            <a:r>
              <a:rPr lang="en-US" sz="2700" b="1" dirty="0"/>
              <a:t>				</a:t>
            </a:r>
            <a:r>
              <a:rPr lang="en-US" sz="2400" b="1" dirty="0"/>
              <a:t>Acknowledgement</a:t>
            </a:r>
            <a:endParaRPr sz="2400" b="1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</a:pPr>
            <a:r>
              <a:rPr lang="en-US" sz="2200" dirty="0"/>
              <a:t>Special thanks to Dr. Jerry Gao and Prof. Ron </a:t>
            </a:r>
            <a:r>
              <a:rPr lang="en-US" sz="2200" dirty="0" err="1"/>
              <a:t>Mak</a:t>
            </a:r>
            <a:r>
              <a:rPr lang="en-US" sz="2200" dirty="0"/>
              <a:t> for leading us in the right direction. Thank you, Dr. Lee Chang &amp; Department of Applied Data Science for giving us this opportunity. </a:t>
            </a:r>
            <a:endParaRPr sz="2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E1F74E-6FFC-944D-BB19-9654DDAE021D}"/>
              </a:ext>
            </a:extLst>
          </p:cNvPr>
          <p:cNvSpPr/>
          <p:nvPr/>
        </p:nvSpPr>
        <p:spPr>
          <a:xfrm>
            <a:off x="2143519" y="1766081"/>
            <a:ext cx="8413646" cy="2585323"/>
          </a:xfrm>
          <a:prstGeom prst="rect">
            <a:avLst/>
          </a:prstGeom>
          <a:gradFill flip="none" rotWithShape="0">
            <a:gsLst>
              <a:gs pos="0">
                <a:schemeClr val="bg2"/>
              </a:gs>
              <a:gs pos="9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2400"/>
            </a:pPr>
            <a:r>
              <a:rPr lang="en-US" sz="1800" b="1" dirty="0">
                <a:solidFill>
                  <a:schemeClr val="bg1"/>
                </a:solidFill>
              </a:rPr>
              <a:t>	          Project Advisors:                                 Department Chair:</a:t>
            </a:r>
          </a:p>
          <a:p>
            <a:pPr lvl="0">
              <a:lnSpc>
                <a:spcPct val="90000"/>
              </a:lnSpc>
              <a:buClr>
                <a:schemeClr val="lt1"/>
              </a:buClr>
              <a:buSzPts val="2400"/>
            </a:pPr>
            <a:endParaRPr lang="en-US" sz="1800" b="1" dirty="0">
              <a:solidFill>
                <a:schemeClr val="bg1"/>
              </a:solidFill>
            </a:endParaRPr>
          </a:p>
          <a:p>
            <a:pPr lvl="0">
              <a:lnSpc>
                <a:spcPct val="90000"/>
              </a:lnSpc>
              <a:buClr>
                <a:schemeClr val="lt1"/>
              </a:buClr>
              <a:buSzPts val="2400"/>
            </a:pPr>
            <a:endParaRPr lang="en-US" sz="2400" b="1" dirty="0">
              <a:solidFill>
                <a:schemeClr val="bg1"/>
              </a:solidFill>
            </a:endParaRPr>
          </a:p>
          <a:p>
            <a:pPr lvl="0">
              <a:lnSpc>
                <a:spcPct val="90000"/>
              </a:lnSpc>
              <a:buClr>
                <a:schemeClr val="lt1"/>
              </a:buClr>
              <a:buSzPts val="2400"/>
            </a:pPr>
            <a:endParaRPr lang="en-US" sz="2400" b="1" dirty="0">
              <a:solidFill>
                <a:schemeClr val="bg1"/>
              </a:solidFill>
            </a:endParaRPr>
          </a:p>
          <a:p>
            <a:pPr lvl="0">
              <a:lnSpc>
                <a:spcPct val="90000"/>
              </a:lnSpc>
              <a:buClr>
                <a:schemeClr val="lt1"/>
              </a:buClr>
              <a:buSzPts val="2400"/>
            </a:pPr>
            <a:endParaRPr lang="en-US" sz="2400" b="1" dirty="0">
              <a:solidFill>
                <a:schemeClr val="bg1"/>
              </a:solidFill>
            </a:endParaRPr>
          </a:p>
          <a:p>
            <a:pPr lvl="0">
              <a:lnSpc>
                <a:spcPct val="90000"/>
              </a:lnSpc>
              <a:buClr>
                <a:schemeClr val="lt1"/>
              </a:buClr>
              <a:buSzPts val="2400"/>
            </a:pPr>
            <a:endParaRPr lang="en-US" sz="2400" b="1" dirty="0">
              <a:solidFill>
                <a:schemeClr val="bg1"/>
              </a:solidFill>
            </a:endParaRPr>
          </a:p>
          <a:p>
            <a:pPr lvl="0">
              <a:lnSpc>
                <a:spcPct val="90000"/>
              </a:lnSpc>
              <a:buClr>
                <a:schemeClr val="lt1"/>
              </a:buClr>
              <a:buSzPts val="2400"/>
            </a:pPr>
            <a:endParaRPr lang="en-US" sz="2400" b="1" dirty="0">
              <a:solidFill>
                <a:schemeClr val="bg1"/>
              </a:solidFill>
            </a:endParaRPr>
          </a:p>
          <a:p>
            <a:pPr lvl="0">
              <a:lnSpc>
                <a:spcPct val="90000"/>
              </a:lnSpc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      Dr. Jerry Gao    Prof. Ron </a:t>
            </a:r>
            <a:r>
              <a:rPr lang="en-US" sz="2400" b="1" dirty="0" err="1">
                <a:solidFill>
                  <a:schemeClr val="bg1"/>
                </a:solidFill>
              </a:rPr>
              <a:t>Mak</a:t>
            </a:r>
            <a:r>
              <a:rPr lang="en-US" sz="2400" b="1" dirty="0">
                <a:solidFill>
                  <a:schemeClr val="bg1"/>
                </a:solidFill>
              </a:rPr>
              <a:t>         Dr. Lee Chang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C1845-DBBD-2E43-8198-E8B0818E2DC6}"/>
              </a:ext>
            </a:extLst>
          </p:cNvPr>
          <p:cNvSpPr txBox="1"/>
          <p:nvPr/>
        </p:nvSpPr>
        <p:spPr>
          <a:xfrm>
            <a:off x="249382" y="4448331"/>
            <a:ext cx="11637818" cy="2369880"/>
          </a:xfrm>
          <a:prstGeom prst="rect">
            <a:avLst/>
          </a:prstGeom>
          <a:gradFill flip="none" rotWithShape="0">
            <a:gsLst>
              <a:gs pos="0">
                <a:schemeClr val="bg2"/>
              </a:gs>
              <a:gs pos="9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Presented by: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56AAEE6E-7292-BD48-9A48-92998ED93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932" y="2127299"/>
            <a:ext cx="1112922" cy="1676802"/>
          </a:xfrm>
          <a:prstGeom prst="rect">
            <a:avLst/>
          </a:prstGeom>
        </p:spPr>
      </p:pic>
      <p:pic>
        <p:nvPicPr>
          <p:cNvPr id="10" name="Picture 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8513365-B559-EB40-8B65-C88C56269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201" y="2208049"/>
            <a:ext cx="1112922" cy="1676802"/>
          </a:xfrm>
          <a:prstGeom prst="rect">
            <a:avLst/>
          </a:prstGeom>
        </p:spPr>
      </p:pic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0AC0D20-35C8-8348-91AE-8C504D71D1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95" t="16630" r="11116" b="10275"/>
          <a:stretch/>
        </p:blipFill>
        <p:spPr>
          <a:xfrm>
            <a:off x="8133931" y="2208049"/>
            <a:ext cx="1283369" cy="1676802"/>
          </a:xfrm>
          <a:prstGeom prst="rect">
            <a:avLst/>
          </a:prstGeom>
        </p:spPr>
      </p:pic>
      <p:pic>
        <p:nvPicPr>
          <p:cNvPr id="14" name="Google Shape;179;p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E300C17-BC7D-174F-A24B-2C72E6473BF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 l="49" b="28087"/>
          <a:stretch/>
        </p:blipFill>
        <p:spPr>
          <a:xfrm>
            <a:off x="926627" y="4926376"/>
            <a:ext cx="1187938" cy="115854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6CB710-A795-E64C-AFEA-29E58AD44F32}"/>
              </a:ext>
            </a:extLst>
          </p:cNvPr>
          <p:cNvSpPr txBox="1"/>
          <p:nvPr/>
        </p:nvSpPr>
        <p:spPr>
          <a:xfrm>
            <a:off x="873619" y="6143786"/>
            <a:ext cx="1269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Naga Sindhu 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 err="1">
                <a:solidFill>
                  <a:schemeClr val="bg1"/>
                </a:solidFill>
              </a:rPr>
              <a:t>Korlapati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Google Shape;178;p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8246F4D-F413-744E-A4AE-A7D30033F0A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43916" y="4926376"/>
            <a:ext cx="1187938" cy="115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88;p5">
            <a:extLst>
              <a:ext uri="{FF2B5EF4-FFF2-40B4-BE49-F238E27FC236}">
                <a16:creationId xmlns:a16="http://schemas.microsoft.com/office/drawing/2014/main" id="{18BDB4B8-52D4-1346-ACB3-8CD021D1BB6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14213" y="4926375"/>
            <a:ext cx="1093822" cy="115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7;p5">
            <a:extLst>
              <a:ext uri="{FF2B5EF4-FFF2-40B4-BE49-F238E27FC236}">
                <a16:creationId xmlns:a16="http://schemas.microsoft.com/office/drawing/2014/main" id="{A19AE5A9-6748-DF43-B53D-3FE3873E3D0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84510" y="4951994"/>
            <a:ext cx="1187938" cy="115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81;p5" descr="A close up of a person&#10;&#10;Description automatically generated">
            <a:extLst>
              <a:ext uri="{FF2B5EF4-FFF2-40B4-BE49-F238E27FC236}">
                <a16:creationId xmlns:a16="http://schemas.microsoft.com/office/drawing/2014/main" id="{6CF92EEF-4B09-1247-AD99-C33E9233CA3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60691" y="4951993"/>
            <a:ext cx="1242786" cy="115854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C06108-BD7C-7D41-B5D5-E4B1DD841A92}"/>
              </a:ext>
            </a:extLst>
          </p:cNvPr>
          <p:cNvSpPr txBox="1"/>
          <p:nvPr/>
        </p:nvSpPr>
        <p:spPr>
          <a:xfrm>
            <a:off x="2804131" y="6114124"/>
            <a:ext cx="1926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 err="1">
                <a:solidFill>
                  <a:schemeClr val="bg1"/>
                </a:solidFill>
              </a:rPr>
              <a:t>Chaithanya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Reddy </a:t>
            </a:r>
            <a:r>
              <a:rPr lang="en-US" dirty="0" err="1">
                <a:solidFill>
                  <a:schemeClr val="bg1"/>
                </a:solidFill>
              </a:rPr>
              <a:t>Bogadi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27C564-02F2-C940-979B-D427453E6B80}"/>
              </a:ext>
            </a:extLst>
          </p:cNvPr>
          <p:cNvSpPr txBox="1"/>
          <p:nvPr/>
        </p:nvSpPr>
        <p:spPr>
          <a:xfrm>
            <a:off x="4958284" y="6131374"/>
            <a:ext cx="181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 </a:t>
            </a:r>
            <a:r>
              <a:rPr lang="en-US" dirty="0" err="1">
                <a:solidFill>
                  <a:schemeClr val="bg1"/>
                </a:solidFill>
              </a:rPr>
              <a:t>Sindu</a:t>
            </a:r>
            <a:r>
              <a:rPr lang="en-US" dirty="0">
                <a:solidFill>
                  <a:schemeClr val="bg1"/>
                </a:solidFill>
              </a:rPr>
              <a:t> Ravichandran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6BEC02-89E1-D44D-B013-15D95BECA88E}"/>
              </a:ext>
            </a:extLst>
          </p:cNvPr>
          <p:cNvSpPr txBox="1"/>
          <p:nvPr/>
        </p:nvSpPr>
        <p:spPr>
          <a:xfrm>
            <a:off x="6999315" y="6202763"/>
            <a:ext cx="1813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Sai Chaitanya           </a:t>
            </a:r>
            <a:r>
              <a:rPr lang="en-US" dirty="0" err="1">
                <a:solidFill>
                  <a:schemeClr val="bg1"/>
                </a:solidFill>
              </a:rPr>
              <a:t>Tolem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3A82DB-1FDD-B64F-B181-22EA26400E5A}"/>
              </a:ext>
            </a:extLst>
          </p:cNvPr>
          <p:cNvSpPr txBox="1"/>
          <p:nvPr/>
        </p:nvSpPr>
        <p:spPr>
          <a:xfrm>
            <a:off x="9515539" y="6110534"/>
            <a:ext cx="1555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Rajasree</a:t>
            </a:r>
            <a:r>
              <a:rPr lang="en-US" dirty="0">
                <a:solidFill>
                  <a:schemeClr val="bg1"/>
                </a:solidFill>
              </a:rPr>
              <a:t>            Rajendran</a:t>
            </a:r>
          </a:p>
        </p:txBody>
      </p:sp>
    </p:spTree>
    <p:extLst>
      <p:ext uri="{BB962C8B-B14F-4D97-AF65-F5344CB8AC3E}">
        <p14:creationId xmlns:p14="http://schemas.microsoft.com/office/powerpoint/2010/main" val="4159088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049991a33_3_7"/>
          <p:cNvSpPr txBox="1">
            <a:spLocks noGrp="1"/>
          </p:cNvSpPr>
          <p:nvPr>
            <p:ph type="title"/>
          </p:nvPr>
        </p:nvSpPr>
        <p:spPr>
          <a:xfrm>
            <a:off x="3221825" y="392125"/>
            <a:ext cx="7219500" cy="88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Data Process Pipeline</a:t>
            </a:r>
            <a:endParaRPr sz="3700" b="1"/>
          </a:p>
        </p:txBody>
      </p:sp>
      <p:sp>
        <p:nvSpPr>
          <p:cNvPr id="301" name="Google Shape;301;g8049991a33_3_7"/>
          <p:cNvSpPr txBox="1">
            <a:spLocks noGrp="1"/>
          </p:cNvSpPr>
          <p:nvPr>
            <p:ph type="body" idx="1"/>
          </p:nvPr>
        </p:nvSpPr>
        <p:spPr>
          <a:xfrm>
            <a:off x="838200" y="3061846"/>
            <a:ext cx="10515600" cy="2754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8049991a33_3_7"/>
          <p:cNvSpPr txBox="1">
            <a:spLocks noGrp="1"/>
          </p:cNvSpPr>
          <p:nvPr>
            <p:ph type="body" idx="3"/>
          </p:nvPr>
        </p:nvSpPr>
        <p:spPr>
          <a:xfrm>
            <a:off x="9144000" y="6217920"/>
            <a:ext cx="2349900" cy="43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3" name="Google Shape;303;g8049991a33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00" y="1469200"/>
            <a:ext cx="10797100" cy="4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840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3902" y="1"/>
            <a:ext cx="7538469" cy="794817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 dirty="0">
                <a:solidFill>
                  <a:srgbClr val="0070C0"/>
                </a:solidFill>
              </a:rPr>
              <a:t>Machine Learning Models</a:t>
            </a:r>
          </a:p>
        </p:txBody>
      </p:sp>
      <p:pic>
        <p:nvPicPr>
          <p:cNvPr id="4" name="Google Shape;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25672" y="827851"/>
            <a:ext cx="7046525" cy="5514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697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ctrTitle"/>
          </p:nvPr>
        </p:nvSpPr>
        <p:spPr>
          <a:xfrm>
            <a:off x="415600" y="140800"/>
            <a:ext cx="11360800" cy="477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Sequential Model Architecture</a:t>
            </a:r>
            <a:r>
              <a:rPr lang="en-US" sz="3200" dirty="0"/>
              <a:t> </a:t>
            </a:r>
            <a:r>
              <a:rPr lang="mr-IN" sz="3200" dirty="0"/>
              <a:t>–</a:t>
            </a:r>
            <a:r>
              <a:rPr lang="en-US" sz="3200" dirty="0"/>
              <a:t>LSTM &amp; GRU</a:t>
            </a:r>
            <a:endParaRPr sz="3200" dirty="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467" y="821200"/>
            <a:ext cx="2341467" cy="2341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/>
          <p:nvPr/>
        </p:nvCxnSpPr>
        <p:spPr>
          <a:xfrm>
            <a:off x="4083733" y="1819933"/>
            <a:ext cx="105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101" y="3638472"/>
            <a:ext cx="5249992" cy="311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4605" y="3495783"/>
            <a:ext cx="4496668" cy="31669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445578" y="3412780"/>
            <a:ext cx="897741" cy="85844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" sz="2489" b="1" dirty="0">
                <a:solidFill>
                  <a:srgbClr val="0000FF"/>
                </a:solidFill>
              </a:rPr>
              <a:t>LSTM</a:t>
            </a:r>
          </a:p>
        </p:txBody>
      </p:sp>
      <p:sp>
        <p:nvSpPr>
          <p:cNvPr id="11" name="Google Shape;78;p16"/>
          <p:cNvSpPr txBox="1"/>
          <p:nvPr/>
        </p:nvSpPr>
        <p:spPr>
          <a:xfrm>
            <a:off x="7877137" y="3349978"/>
            <a:ext cx="1541657" cy="63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 b="1" dirty="0">
                <a:solidFill>
                  <a:srgbClr val="0000FF"/>
                </a:solidFill>
              </a:rPr>
              <a:t>GRU</a:t>
            </a:r>
            <a:endParaRPr sz="2133" b="1" dirty="0">
              <a:solidFill>
                <a:srgbClr val="0000FF"/>
              </a:solidFill>
            </a:endParaRPr>
          </a:p>
        </p:txBody>
      </p:sp>
      <p:pic>
        <p:nvPicPr>
          <p:cNvPr id="10" name="Picture 9" descr="animate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074" y="507373"/>
            <a:ext cx="5393580" cy="275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06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ctrTitle"/>
          </p:nvPr>
        </p:nvSpPr>
        <p:spPr>
          <a:xfrm>
            <a:off x="1867856" y="87803"/>
            <a:ext cx="8292144" cy="89056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7" dirty="0"/>
              <a:t>Gradient Boosting</a:t>
            </a:r>
            <a:endParaRPr sz="3467" dirty="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90600"/>
            <a:ext cx="10227733" cy="546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193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ctrTitle"/>
          </p:nvPr>
        </p:nvSpPr>
        <p:spPr>
          <a:xfrm>
            <a:off x="415600" y="129767"/>
            <a:ext cx="11360800" cy="81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Stacking Ensemble Model</a:t>
            </a:r>
            <a:endParaRPr sz="3600" dirty="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67" y="1319634"/>
            <a:ext cx="6596869" cy="500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3100" y="2197000"/>
            <a:ext cx="4361133" cy="1959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9629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646905" y="0"/>
            <a:ext cx="11360800" cy="71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33" dirty="0"/>
              <a:t>Prediction - 400001 Station</a:t>
            </a:r>
            <a:endParaRPr sz="3733" dirty="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601" y="987834"/>
            <a:ext cx="6288279" cy="5463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816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ctrTitle"/>
          </p:nvPr>
        </p:nvSpPr>
        <p:spPr>
          <a:xfrm>
            <a:off x="1867867" y="70700"/>
            <a:ext cx="8021600" cy="73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7" dirty="0"/>
              <a:t>Model Architecture</a:t>
            </a:r>
            <a:endParaRPr sz="2933" dirty="0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33" y="1044467"/>
            <a:ext cx="5383747" cy="554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0467" y="975334"/>
            <a:ext cx="5055900" cy="554116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1648233" y="537333"/>
            <a:ext cx="1475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89" b="1">
                <a:solidFill>
                  <a:srgbClr val="0000FF"/>
                </a:solidFill>
              </a:rPr>
              <a:t>    LSTM</a:t>
            </a:r>
            <a:endParaRPr sz="2489" b="1">
              <a:solidFill>
                <a:srgbClr val="0000FF"/>
              </a:solidFill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8229600" y="502733"/>
            <a:ext cx="1936400" cy="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89" b="1">
                <a:solidFill>
                  <a:srgbClr val="0000FF"/>
                </a:solidFill>
              </a:rPr>
              <a:t>GRU</a:t>
            </a:r>
            <a:endParaRPr sz="2489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672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415600" y="183301"/>
            <a:ext cx="11360800" cy="62608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67" dirty="0"/>
              <a:t>LSTM Model - 400001 Station</a:t>
            </a:r>
            <a:endParaRPr sz="3067" dirty="0"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426" y="1394639"/>
            <a:ext cx="10221732" cy="42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1" y="1521683"/>
            <a:ext cx="11573199" cy="460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2704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67" dirty="0"/>
              <a:t>GRU Model - 400001 Station</a:t>
            </a:r>
            <a:endParaRPr sz="3067" dirty="0"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1560167"/>
            <a:ext cx="11573199" cy="460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0317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415600" y="149500"/>
            <a:ext cx="11360800" cy="80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Ensemble Models - 400001 station</a:t>
            </a:r>
            <a:endParaRPr dirty="0"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501" y="1076434"/>
            <a:ext cx="7967735" cy="5781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377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>
            <a:spLocks noGrp="1"/>
          </p:cNvSpPr>
          <p:nvPr>
            <p:ph type="title"/>
          </p:nvPr>
        </p:nvSpPr>
        <p:spPr>
          <a:xfrm>
            <a:off x="1635868" y="598139"/>
            <a:ext cx="7352489" cy="88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rtan"/>
              <a:buNone/>
            </a:pPr>
            <a:r>
              <a:rPr lang="en-US" sz="5400" b="1" dirty="0"/>
              <a:t>Outline</a:t>
            </a:r>
            <a:endParaRPr sz="5400" dirty="0"/>
          </a:p>
        </p:txBody>
      </p:sp>
      <p:sp>
        <p:nvSpPr>
          <p:cNvPr id="194" name="Google Shape;194;p7"/>
          <p:cNvSpPr txBox="1">
            <a:spLocks noGrp="1"/>
          </p:cNvSpPr>
          <p:nvPr>
            <p:ph type="body" idx="1"/>
          </p:nvPr>
        </p:nvSpPr>
        <p:spPr>
          <a:xfrm>
            <a:off x="2402499" y="1565850"/>
            <a:ext cx="8437297" cy="3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37"/>
              <a:buFont typeface="Arial"/>
              <a:buChar char="•"/>
            </a:pPr>
            <a:r>
              <a:rPr lang="en-US" sz="3237" dirty="0"/>
              <a:t>Motivation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37"/>
              <a:buFont typeface="Arial"/>
              <a:buChar char="•"/>
            </a:pPr>
            <a:r>
              <a:rPr lang="en-US" sz="3237" dirty="0"/>
              <a:t>Data Collection, training &amp; pre-processing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37"/>
              <a:buFont typeface="Arial"/>
              <a:buChar char="•"/>
            </a:pPr>
            <a:r>
              <a:rPr lang="en-US" sz="3237" dirty="0"/>
              <a:t>Data Analysis &amp; Visualization</a:t>
            </a:r>
            <a:endParaRPr sz="3237" dirty="0"/>
          </a:p>
          <a:p>
            <a:pPr marL="342900" lvl="0" indent="-342931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238"/>
              <a:buChar char="•"/>
            </a:pPr>
            <a:r>
              <a:rPr lang="en-US" sz="3237" dirty="0"/>
              <a:t>Model Training</a:t>
            </a:r>
            <a:endParaRPr sz="3237" dirty="0"/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37"/>
              <a:buFont typeface="Arial"/>
              <a:buChar char="•"/>
            </a:pPr>
            <a:r>
              <a:rPr lang="en-US" sz="3237" dirty="0"/>
              <a:t>Prediction Models &amp; Architecture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37"/>
              <a:buFont typeface="Arial"/>
              <a:buChar char="•"/>
            </a:pPr>
            <a:r>
              <a:rPr lang="en-US" sz="3237" dirty="0"/>
              <a:t>Evaluation &amp; Performance results</a:t>
            </a:r>
            <a:endParaRPr sz="3237" dirty="0"/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37"/>
              <a:buFont typeface="Arial"/>
              <a:buChar char="•"/>
            </a:pPr>
            <a:r>
              <a:rPr lang="en-US" sz="3237" dirty="0"/>
              <a:t>Challenges faced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37"/>
              <a:buFont typeface="Arial"/>
              <a:buChar char="•"/>
            </a:pPr>
            <a:r>
              <a:rPr lang="en-US" sz="3237" dirty="0"/>
              <a:t>Demo</a:t>
            </a:r>
            <a:endParaRPr sz="2220" dirty="0"/>
          </a:p>
        </p:txBody>
      </p:sp>
      <p:sp>
        <p:nvSpPr>
          <p:cNvPr id="195" name="Google Shape;195;p7"/>
          <p:cNvSpPr txBox="1">
            <a:spLocks noGrp="1"/>
          </p:cNvSpPr>
          <p:nvPr>
            <p:ph type="body" idx="3"/>
          </p:nvPr>
        </p:nvSpPr>
        <p:spPr>
          <a:xfrm>
            <a:off x="9144000" y="6217920"/>
            <a:ext cx="2350008" cy="4389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290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15600" y="1606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 - 400001 Station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69" y="1064699"/>
            <a:ext cx="8209057" cy="56521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263" y="2154659"/>
            <a:ext cx="2732495" cy="813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38921" y="1539324"/>
            <a:ext cx="2451953" cy="85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89" dirty="0"/>
              <a:t>Mean Absolute Error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64576" y="3501958"/>
            <a:ext cx="2999112" cy="85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89" dirty="0"/>
              <a:t>Root Mean Squared Error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005" y="4274823"/>
            <a:ext cx="2604212" cy="76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70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140;p26"/>
          <p:cNvSpPr txBox="1">
            <a:spLocks/>
          </p:cNvSpPr>
          <p:nvPr/>
        </p:nvSpPr>
        <p:spPr>
          <a:xfrm>
            <a:off x="415600" y="204900"/>
            <a:ext cx="113608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mr-IN" sz="3067"/>
              <a:t>                LSTM Learning Curves - 400001 Station</a:t>
            </a:r>
            <a:endParaRPr lang="mr-IN" sz="3067" dirty="0"/>
          </a:p>
        </p:txBody>
      </p:sp>
      <p:pic>
        <p:nvPicPr>
          <p:cNvPr id="5" name="Google Shape;14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4834" y="1143000"/>
            <a:ext cx="5689167" cy="4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01" y="1209567"/>
            <a:ext cx="6018335" cy="470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0075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415600" y="365400"/>
            <a:ext cx="11360800" cy="68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67" dirty="0">
                <a:solidFill>
                  <a:srgbClr val="000000"/>
                </a:solidFill>
              </a:rPr>
              <a:t>GRU Learning Curves - 400001 Station</a:t>
            </a:r>
            <a:endParaRPr sz="3067" dirty="0">
              <a:solidFill>
                <a:srgbClr val="000000"/>
              </a:solidFill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568" y="1205000"/>
            <a:ext cx="5539833" cy="4820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00" y="1222400"/>
            <a:ext cx="6022267" cy="4820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3095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360100" y="349233"/>
            <a:ext cx="11360800" cy="68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Ensemble Learning Curve - 400001 Station</a:t>
            </a:r>
            <a:endParaRPr dirty="0"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01" y="1242867"/>
            <a:ext cx="6056233" cy="438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8500" y="1353834"/>
            <a:ext cx="5326600" cy="417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0249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537667" y="2160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Comparative Analysis</a:t>
            </a:r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88E040-BDF0-4A49-BFCC-F07748DF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090" y="998621"/>
            <a:ext cx="7093819" cy="486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27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A43FE-D900-4490-BC94-562663B77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429208"/>
            <a:ext cx="10420350" cy="828093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3100" b="1" dirty="0"/>
            </a:br>
            <a:br>
              <a:rPr lang="en-US" sz="3100" b="1" dirty="0"/>
            </a:br>
            <a:br>
              <a:rPr lang="en-US" sz="3100" b="1" dirty="0"/>
            </a:br>
            <a:r>
              <a:rPr lang="en-US" sz="3100" b="1" dirty="0"/>
              <a:t>Model Results Validation in Jan 2020 - Station 420614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62CAC60-2F35-409F-BE92-F061563124DE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r="2035" b="2"/>
          <a:stretch/>
        </p:blipFill>
        <p:spPr bwMode="auto">
          <a:xfrm>
            <a:off x="647700" y="1666875"/>
            <a:ext cx="5276881" cy="418147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B6B86-2788-4245-BB0E-7FE2C0F3D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45" y="1666875"/>
            <a:ext cx="5802086" cy="3968816"/>
          </a:xfrm>
          <a:prstGeom prst="rect">
            <a:avLst/>
          </a:prstGeom>
          <a:ln>
            <a:noFill/>
          </a:ln>
        </p:spPr>
      </p:pic>
      <p:sp>
        <p:nvSpPr>
          <p:cNvPr id="5" name="Google Shape;218;p11">
            <a:extLst>
              <a:ext uri="{FF2B5EF4-FFF2-40B4-BE49-F238E27FC236}">
                <a16:creationId xmlns:a16="http://schemas.microsoft.com/office/drawing/2014/main" id="{63CB1CBC-5386-4401-BDEB-910596DF4F87}"/>
              </a:ext>
            </a:extLst>
          </p:cNvPr>
          <p:cNvSpPr txBox="1">
            <a:spLocks/>
          </p:cNvSpPr>
          <p:nvPr/>
        </p:nvSpPr>
        <p:spPr>
          <a:xfrm>
            <a:off x="4568164" y="-68240"/>
            <a:ext cx="10515600" cy="886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  <a:buSzPts val="5400"/>
              <a:buFont typeface="Spartan"/>
              <a:buNone/>
            </a:pPr>
            <a:r>
              <a:rPr lang="en-US" sz="5400" b="1" dirty="0"/>
              <a:t>INCIDENT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74184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ntent Placeholder 3">
            <a:extLst>
              <a:ext uri="{FF2B5EF4-FFF2-40B4-BE49-F238E27FC236}">
                <a16:creationId xmlns:a16="http://schemas.microsoft.com/office/drawing/2014/main" id="{64AF6B9D-7C1A-48EC-BEA0-1AAC5A50F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0" y="1519334"/>
            <a:ext cx="5203897" cy="4086031"/>
          </a:xfrm>
          <a:prstGeom prst="rect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5CDF02CE-C3AA-44A0-92BA-166835A7D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428625"/>
            <a:ext cx="10420350" cy="828675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/>
              <a:t>Model Comparison Classification Report and ROC Curves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EC4072-9891-4A99-B439-7172226DD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395" y="1520890"/>
            <a:ext cx="5602838" cy="4152122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62327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4555376"/>
          </a:xfrm>
          <a:prstGeom prst="rect">
            <a:avLst/>
          </a:prstGeom>
          <a:gradFill>
            <a:gsLst>
              <a:gs pos="0">
                <a:schemeClr val="dk2"/>
              </a:gs>
              <a:gs pos="55000">
                <a:srgbClr val="61B4FE">
                  <a:alpha val="89803"/>
                </a:srgbClr>
              </a:gs>
              <a:gs pos="100000">
                <a:srgbClr val="95CC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914400" lvl="0">
              <a:lnSpc>
                <a:spcPct val="150000"/>
              </a:lnSpc>
            </a:pPr>
            <a:r>
              <a:rPr lang="en-US" sz="2800" b="1" dirty="0"/>
              <a:t>Challenges:</a:t>
            </a:r>
            <a:br>
              <a:rPr lang="en-US" sz="2800" b="1" dirty="0"/>
            </a:br>
            <a:r>
              <a:rPr lang="en-US" sz="2800" b="1" dirty="0"/>
              <a:t>- </a:t>
            </a:r>
            <a:r>
              <a:rPr lang="en-US" sz="2800" dirty="0"/>
              <a:t>Using HPC to handle huge amounts of data.</a:t>
            </a:r>
            <a:br>
              <a:rPr lang="en-US" sz="2800" dirty="0"/>
            </a:br>
            <a:r>
              <a:rPr lang="en-US" sz="2800" b="1" dirty="0"/>
              <a:t>-</a:t>
            </a:r>
            <a:r>
              <a:rPr lang="en-US" sz="2800" dirty="0"/>
              <a:t> Inconsistent data.</a:t>
            </a:r>
            <a:br>
              <a:rPr lang="en-US" sz="2800" dirty="0"/>
            </a:br>
            <a:r>
              <a:rPr lang="en-US" sz="2800" b="1" dirty="0"/>
              <a:t>-</a:t>
            </a:r>
            <a:r>
              <a:rPr lang="en-US" sz="2800" dirty="0"/>
              <a:t> Limited access to Tableau desktop.</a:t>
            </a:r>
            <a:br>
              <a:rPr lang="en-US" sz="2800" dirty="0"/>
            </a:br>
            <a:r>
              <a:rPr lang="en-US" sz="2800" dirty="0"/>
              <a:t>- Covid-19 situation affected traffic flow, thus affecting further in-depth analysis.</a:t>
            </a:r>
            <a:br>
              <a:rPr lang="en-US" b="1" dirty="0"/>
            </a:br>
            <a:endParaRPr sz="49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EA91D3-A57D-064A-BD9A-64A93C7FE7CB}"/>
              </a:ext>
            </a:extLst>
          </p:cNvPr>
          <p:cNvSpPr txBox="1"/>
          <p:nvPr/>
        </p:nvSpPr>
        <p:spPr>
          <a:xfrm>
            <a:off x="2194560" y="5087389"/>
            <a:ext cx="7281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Thank you!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78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F34D57-BA08-4BC3-A53D-99DA7811E5AE}"/>
              </a:ext>
            </a:extLst>
          </p:cNvPr>
          <p:cNvSpPr/>
          <p:nvPr/>
        </p:nvSpPr>
        <p:spPr>
          <a:xfrm>
            <a:off x="3477091" y="2291474"/>
            <a:ext cx="56353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 Screen Shots</a:t>
            </a:r>
          </a:p>
        </p:txBody>
      </p:sp>
    </p:spTree>
    <p:extLst>
      <p:ext uri="{BB962C8B-B14F-4D97-AF65-F5344CB8AC3E}">
        <p14:creationId xmlns:p14="http://schemas.microsoft.com/office/powerpoint/2010/main" val="1397899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D1DB88-93F5-4DC0-915A-74889A349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267"/>
            <a:ext cx="12192000" cy="623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4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00F719-7EF1-4DE7-BE64-D6CE8083F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807" y="202819"/>
            <a:ext cx="5602046" cy="64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41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A83105-6A16-43AE-8842-67AAC730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407"/>
            <a:ext cx="12192000" cy="616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79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3A1BD-C0F0-443A-A25C-FDBE559B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181"/>
            <a:ext cx="12192000" cy="60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21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46B667-5E93-42B7-9440-477971E45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986"/>
            <a:ext cx="12192000" cy="615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90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807DDA-2BCF-4B69-B6CF-BCF7399D3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621"/>
            <a:ext cx="12192000" cy="614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15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82717-127A-4A8A-B4D6-E2B6D17F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156"/>
            <a:ext cx="12192000" cy="590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42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084E59-5E8F-4287-A1DD-69634C3BE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321"/>
            <a:ext cx="12192000" cy="588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9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9">
            <a:hlinkClick r:id="" action="ppaction://hlinkshowjump?jump=nextslide"/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0179" y="1946196"/>
            <a:ext cx="4941587" cy="275493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"/>
          <p:cNvSpPr txBox="1"/>
          <p:nvPr/>
        </p:nvSpPr>
        <p:spPr>
          <a:xfrm>
            <a:off x="5792241" y="1272774"/>
            <a:ext cx="5907932" cy="463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2865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Severe traffic congestion in the Bay Area</a:t>
            </a:r>
            <a:endParaRPr dirty="0"/>
          </a:p>
          <a:p>
            <a:pPr marL="62865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San Francisco is the 8</a:t>
            </a:r>
            <a:r>
              <a:rPr lang="en-US" sz="2400" baseline="300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lang="en-US" sz="24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most congested city in the USA (INRIX, 2018)</a:t>
            </a:r>
            <a:endParaRPr dirty="0"/>
          </a:p>
          <a:p>
            <a:pPr marL="62865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Reduced productivity due to spending more time traveling</a:t>
            </a:r>
            <a:endParaRPr dirty="0"/>
          </a:p>
          <a:p>
            <a:pPr marL="62865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Big Data and High-Performance Computing</a:t>
            </a:r>
            <a:endParaRPr dirty="0"/>
          </a:p>
          <a:p>
            <a:pPr marL="62865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 a scalable UI with predictive models</a:t>
            </a:r>
            <a:endParaRPr dirty="0"/>
          </a:p>
        </p:txBody>
      </p:sp>
      <p:sp>
        <p:nvSpPr>
          <p:cNvPr id="202" name="Google Shape;202;p9"/>
          <p:cNvSpPr txBox="1">
            <a:spLocks noGrp="1"/>
          </p:cNvSpPr>
          <p:nvPr>
            <p:ph type="title"/>
          </p:nvPr>
        </p:nvSpPr>
        <p:spPr>
          <a:xfrm>
            <a:off x="838200" y="593559"/>
            <a:ext cx="4941587" cy="84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40"/>
              <a:buFont typeface="Spartan"/>
              <a:buNone/>
            </a:pPr>
            <a:r>
              <a:rPr lang="en-US" sz="5040" b="1" cap="none" dirty="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MOTIVATION</a:t>
            </a:r>
            <a:br>
              <a:rPr lang="en-US" sz="5040" b="1" cap="none" dirty="0">
                <a:latin typeface="Spartan"/>
                <a:ea typeface="Spartan"/>
                <a:cs typeface="Spartan"/>
                <a:sym typeface="Spartan"/>
              </a:rPr>
            </a:br>
            <a:endParaRPr sz="5040" dirty="0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203" name="Google Shape;203;p9"/>
          <p:cNvSpPr txBox="1">
            <a:spLocks noGrp="1"/>
          </p:cNvSpPr>
          <p:nvPr>
            <p:ph type="body" idx="4"/>
          </p:nvPr>
        </p:nvSpPr>
        <p:spPr>
          <a:xfrm>
            <a:off x="9144000" y="6217920"/>
            <a:ext cx="2350008" cy="4389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Helvetica Neue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04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39E0-0C44-1A4B-A372-5181B9376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139"/>
            <a:ext cx="10515600" cy="886159"/>
          </a:xfrm>
        </p:spPr>
        <p:txBody>
          <a:bodyPr>
            <a:normAutofit/>
          </a:bodyPr>
          <a:lstStyle/>
          <a:p>
            <a:r>
              <a:rPr lang="en-US" sz="4800" b="1" dirty="0"/>
              <a:t>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1F785-F348-444A-902F-B9A2FD96982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6" name="Google Shape;211;g8049991a33_4_0">
            <a:extLst>
              <a:ext uri="{FF2B5EF4-FFF2-40B4-BE49-F238E27FC236}">
                <a16:creationId xmlns:a16="http://schemas.microsoft.com/office/drawing/2014/main" id="{0D2D58D4-7094-E041-AC69-15FF848CF9F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6857" y="1484298"/>
            <a:ext cx="4488230" cy="46356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1BCD3-A50C-8E4F-BC1F-4140EDA6B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2966" y="735462"/>
            <a:ext cx="4616450" cy="538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74650">
              <a:spcBef>
                <a:spcPts val="1000"/>
              </a:spcBef>
              <a:buClr>
                <a:schemeClr val="accent1"/>
              </a:buClr>
              <a:buSzPts val="2300"/>
              <a:buChar char="●"/>
            </a:pPr>
            <a:r>
              <a:rPr lang="en-US" sz="2400" dirty="0">
                <a:solidFill>
                  <a:schemeClr val="bg2"/>
                </a:solidFill>
              </a:rPr>
              <a:t>A real-world scenario was chosen as the motivation for this research. </a:t>
            </a:r>
          </a:p>
          <a:p>
            <a:pPr marL="457200" lvl="0">
              <a:spcBef>
                <a:spcPts val="1000"/>
              </a:spcBef>
            </a:pPr>
            <a:endParaRPr lang="en-US" sz="2400" dirty="0">
              <a:solidFill>
                <a:schemeClr val="bg1"/>
              </a:solidFill>
            </a:endParaRPr>
          </a:p>
          <a:p>
            <a:pPr marL="457200" lvl="0" indent="-374650">
              <a:spcBef>
                <a:spcPts val="1000"/>
              </a:spcBef>
              <a:buClr>
                <a:schemeClr val="accent1"/>
              </a:buClr>
              <a:buSzPts val="2300"/>
              <a:buChar char="●"/>
            </a:pPr>
            <a:r>
              <a:rPr lang="en-US" sz="2400" dirty="0">
                <a:solidFill>
                  <a:schemeClr val="bg2"/>
                </a:solidFill>
              </a:rPr>
              <a:t>Bay Area traffic is notorious as all of us know, and we wanted to conduct an analysis of the traffic data in Bay Area.  </a:t>
            </a:r>
          </a:p>
          <a:p>
            <a:pPr marL="457200" lvl="0">
              <a:spcBef>
                <a:spcPts val="1000"/>
              </a:spcBef>
            </a:pPr>
            <a:endParaRPr lang="en-US" sz="2400" dirty="0">
              <a:solidFill>
                <a:schemeClr val="bg1"/>
              </a:solidFill>
            </a:endParaRPr>
          </a:p>
          <a:p>
            <a:pPr marL="457200" lvl="0" indent="-374650">
              <a:spcBef>
                <a:spcPts val="1000"/>
              </a:spcBef>
              <a:buClr>
                <a:schemeClr val="accent1"/>
              </a:buClr>
              <a:buSzPts val="2300"/>
              <a:buChar char="●"/>
            </a:pPr>
            <a:r>
              <a:rPr lang="en-US" sz="2400" dirty="0">
                <a:solidFill>
                  <a:schemeClr val="bg2"/>
                </a:solidFill>
              </a:rPr>
              <a:t>The weekday congestion rates are alarming during peak hours, resulting in loss of productivity.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662BD8-4491-D34F-96B3-9991C96CA026}"/>
              </a:ext>
            </a:extLst>
          </p:cNvPr>
          <p:cNvSpPr/>
          <p:nvPr/>
        </p:nvSpPr>
        <p:spPr>
          <a:xfrm>
            <a:off x="2110121" y="6119924"/>
            <a:ext cx="3344966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i="1" dirty="0">
                <a:latin typeface="Helvetica Neue" panose="02000503000000020004" pitchFamily="2" charset="0"/>
              </a:rPr>
              <a:t>Source: TomTom 2019 traffic index</a:t>
            </a:r>
            <a:endParaRPr lang="en-US" sz="900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280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/>
          <p:cNvSpPr txBox="1">
            <a:spLocks noGrp="1"/>
          </p:cNvSpPr>
          <p:nvPr>
            <p:ph type="title"/>
          </p:nvPr>
        </p:nvSpPr>
        <p:spPr>
          <a:xfrm>
            <a:off x="978408" y="923187"/>
            <a:ext cx="10515600" cy="88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Spartan"/>
              <a:buNone/>
            </a:pPr>
            <a:r>
              <a:rPr lang="en-US" sz="5400" b="1" cap="none" dirty="0"/>
              <a:t>PROJECT </a:t>
            </a:r>
            <a:r>
              <a:rPr lang="en-US" sz="5400" b="1" dirty="0"/>
              <a:t>OBJECTIVE</a:t>
            </a:r>
            <a:br>
              <a:rPr lang="en-US" sz="5400" b="1" cap="none" dirty="0"/>
            </a:br>
            <a:endParaRPr sz="5400" dirty="0"/>
          </a:p>
        </p:txBody>
      </p:sp>
      <p:sp>
        <p:nvSpPr>
          <p:cNvPr id="219" name="Google Shape;219;p11"/>
          <p:cNvSpPr txBox="1">
            <a:spLocks noGrp="1"/>
          </p:cNvSpPr>
          <p:nvPr>
            <p:ph type="body" idx="1"/>
          </p:nvPr>
        </p:nvSpPr>
        <p:spPr>
          <a:xfrm>
            <a:off x="697992" y="1809346"/>
            <a:ext cx="10655808" cy="4408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75"/>
              <a:buFont typeface="Arial"/>
              <a:buChar char="•"/>
            </a:pPr>
            <a:r>
              <a:rPr lang="en-US" sz="2375" dirty="0">
                <a:solidFill>
                  <a:schemeClr val="dk2"/>
                </a:solidFill>
              </a:rPr>
              <a:t>Develop a robust </a:t>
            </a:r>
            <a:r>
              <a:rPr lang="en-US" sz="2375" b="1" dirty="0">
                <a:solidFill>
                  <a:schemeClr val="dk2"/>
                </a:solidFill>
              </a:rPr>
              <a:t>traffic prediction model</a:t>
            </a:r>
            <a:r>
              <a:rPr lang="en-US" sz="2375" dirty="0">
                <a:solidFill>
                  <a:schemeClr val="dk2"/>
                </a:solidFill>
              </a:rPr>
              <a:t> using data from multiple sources such as traffic, weather and incident, which act as congestion indicators. </a:t>
            </a:r>
            <a:endParaRPr sz="2375" dirty="0">
              <a:solidFill>
                <a:schemeClr val="dk2"/>
              </a:solidFill>
            </a:endParaRPr>
          </a:p>
          <a:p>
            <a:pPr marL="342900" lvl="0" indent="-228600" algn="l" rtl="0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375"/>
              <a:buFont typeface="Arial"/>
              <a:buChar char="•"/>
            </a:pPr>
            <a:r>
              <a:rPr lang="en-US" sz="2375" dirty="0">
                <a:solidFill>
                  <a:schemeClr val="dk2"/>
                </a:solidFill>
              </a:rPr>
              <a:t>The model will Predict </a:t>
            </a:r>
            <a:r>
              <a:rPr lang="en-US" sz="2375" b="1" dirty="0">
                <a:solidFill>
                  <a:schemeClr val="dk2"/>
                </a:solidFill>
              </a:rPr>
              <a:t>travel time</a:t>
            </a:r>
            <a:r>
              <a:rPr lang="en-US" sz="2375" dirty="0">
                <a:solidFill>
                  <a:schemeClr val="dk2"/>
                </a:solidFill>
              </a:rPr>
              <a:t> from Point A to Point B, </a:t>
            </a:r>
            <a:r>
              <a:rPr lang="en-US" sz="2375" b="1" dirty="0">
                <a:solidFill>
                  <a:schemeClr val="dk2"/>
                </a:solidFill>
              </a:rPr>
              <a:t>traffic speed</a:t>
            </a:r>
            <a:r>
              <a:rPr lang="en-US" sz="2375" dirty="0">
                <a:solidFill>
                  <a:schemeClr val="dk2"/>
                </a:solidFill>
              </a:rPr>
              <a:t> and identify </a:t>
            </a:r>
            <a:r>
              <a:rPr lang="en-US" sz="2375" b="1" dirty="0">
                <a:solidFill>
                  <a:schemeClr val="dk2"/>
                </a:solidFill>
              </a:rPr>
              <a:t>incident-prone areas</a:t>
            </a:r>
            <a:r>
              <a:rPr lang="en-US" sz="2375" dirty="0">
                <a:solidFill>
                  <a:schemeClr val="dk2"/>
                </a:solidFill>
              </a:rPr>
              <a:t>. </a:t>
            </a:r>
            <a:endParaRPr dirty="0"/>
          </a:p>
          <a:p>
            <a:pPr marL="114300" lvl="0" indent="36512" algn="l" rtl="0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2375"/>
              <a:buFont typeface="Arial"/>
              <a:buNone/>
            </a:pPr>
            <a:endParaRPr sz="2375" dirty="0">
              <a:solidFill>
                <a:schemeClr val="dk2"/>
              </a:solidFill>
            </a:endParaRPr>
          </a:p>
          <a:p>
            <a:pPr marL="342900" lvl="0" indent="-228600" algn="l" rtl="0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375"/>
              <a:buFont typeface="Arial"/>
              <a:buChar char="•"/>
            </a:pPr>
            <a:r>
              <a:rPr lang="en-US" sz="2375" dirty="0">
                <a:solidFill>
                  <a:schemeClr val="dk2"/>
                </a:solidFill>
              </a:rPr>
              <a:t>Develop a </a:t>
            </a:r>
            <a:r>
              <a:rPr lang="en-US" sz="2375" b="1" dirty="0">
                <a:solidFill>
                  <a:schemeClr val="dk2"/>
                </a:solidFill>
              </a:rPr>
              <a:t>user-friendly Traffic Prediction System </a:t>
            </a:r>
            <a:r>
              <a:rPr lang="en-US" sz="2375" dirty="0">
                <a:solidFill>
                  <a:schemeClr val="dk2"/>
                </a:solidFill>
              </a:rPr>
              <a:t>with the models to generate accurate predictions. </a:t>
            </a:r>
            <a:endParaRPr dirty="0"/>
          </a:p>
          <a:p>
            <a:pPr marL="114300" lvl="0" indent="36512" algn="l" rtl="0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2375"/>
              <a:buFont typeface="Arial"/>
              <a:buNone/>
            </a:pPr>
            <a:endParaRPr sz="2375" dirty="0">
              <a:solidFill>
                <a:schemeClr val="dk2"/>
              </a:solidFill>
            </a:endParaRPr>
          </a:p>
          <a:p>
            <a:pPr marL="342900" lvl="0" indent="-228600" algn="l" rtl="0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375"/>
              <a:buFont typeface="Arial"/>
              <a:buChar char="•"/>
            </a:pPr>
            <a:r>
              <a:rPr lang="en-US" sz="2375" dirty="0">
                <a:solidFill>
                  <a:schemeClr val="dk2"/>
                </a:solidFill>
              </a:rPr>
              <a:t>Serve </a:t>
            </a:r>
            <a:r>
              <a:rPr lang="en-US" sz="2375" b="1" dirty="0">
                <a:solidFill>
                  <a:schemeClr val="dk2"/>
                </a:solidFill>
              </a:rPr>
              <a:t>common man</a:t>
            </a:r>
            <a:r>
              <a:rPr lang="en-US" sz="2375" dirty="0">
                <a:solidFill>
                  <a:schemeClr val="dk2"/>
                </a:solidFill>
              </a:rPr>
              <a:t> and </a:t>
            </a:r>
            <a:r>
              <a:rPr lang="en-US" sz="2375" b="1" dirty="0">
                <a:solidFill>
                  <a:schemeClr val="dk2"/>
                </a:solidFill>
              </a:rPr>
              <a:t>city traffic planners</a:t>
            </a:r>
            <a:r>
              <a:rPr lang="en-US" sz="2375" dirty="0">
                <a:solidFill>
                  <a:schemeClr val="dk2"/>
                </a:solidFill>
              </a:rPr>
              <a:t> with the system that has an easy interface, by providing meaningful insights for commute. </a:t>
            </a:r>
            <a:endParaRPr dirty="0"/>
          </a:p>
          <a:p>
            <a:pPr marL="0" lvl="0" indent="0" algn="l" rtl="0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Helvetica Neue"/>
              <a:buNone/>
            </a:pPr>
            <a:endParaRPr sz="1500" dirty="0"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3"/>
          </p:nvPr>
        </p:nvSpPr>
        <p:spPr>
          <a:xfrm>
            <a:off x="9144000" y="6217920"/>
            <a:ext cx="2350008" cy="4389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Helvetica Neue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99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32C0F1E1-3A66-49FE-9F26-9A92E2A9E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996" y="1782527"/>
            <a:ext cx="2596630" cy="1978217"/>
          </a:xfrm>
          <a:prstGeom prst="rect">
            <a:avLst/>
          </a:prstGeom>
        </p:spPr>
      </p:pic>
      <p:pic>
        <p:nvPicPr>
          <p:cNvPr id="1026" name="Picture 2" descr="Hybrid Databases: Combining Relational and NoSQL - Business 2 ...">
            <a:extLst>
              <a:ext uri="{FF2B5EF4-FFF2-40B4-BE49-F238E27FC236}">
                <a16:creationId xmlns:a16="http://schemas.microsoft.com/office/drawing/2014/main" id="{03B8970A-A98E-471B-98EF-3647C4422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022" y="2049399"/>
            <a:ext cx="302216" cy="33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FDF30-116B-4A90-9BB8-F1342C8D1603}"/>
              </a:ext>
            </a:extLst>
          </p:cNvPr>
          <p:cNvSpPr txBox="1"/>
          <p:nvPr/>
        </p:nvSpPr>
        <p:spPr>
          <a:xfrm>
            <a:off x="2267012" y="2328592"/>
            <a:ext cx="100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 Rounded MT Bold" panose="020F0704030504030204" pitchFamily="34" charset="0"/>
                <a:cs typeface="Helvetica" panose="020B0604020202020204" pitchFamily="34" charset="0"/>
              </a:rPr>
              <a:t>Traffic </a:t>
            </a:r>
          </a:p>
          <a:p>
            <a:pPr algn="ctr"/>
            <a:r>
              <a:rPr lang="en-US" sz="1100" dirty="0">
                <a:latin typeface="Arial Rounded MT Bold" panose="020F0704030504030204" pitchFamily="34" charset="0"/>
                <a:cs typeface="Helvetica" panose="020B0604020202020204" pitchFamily="34" charset="0"/>
              </a:rPr>
              <a:t>Data</a:t>
            </a:r>
          </a:p>
        </p:txBody>
      </p:sp>
      <p:pic>
        <p:nvPicPr>
          <p:cNvPr id="4" name="Picture 2" descr="Hybrid Databases: Combining Relational and NoSQL - Business 2 ...">
            <a:extLst>
              <a:ext uri="{FF2B5EF4-FFF2-40B4-BE49-F238E27FC236}">
                <a16:creationId xmlns:a16="http://schemas.microsoft.com/office/drawing/2014/main" id="{1531D39A-8283-45CA-A3CD-C0666A6D3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10" y="2580168"/>
            <a:ext cx="302216" cy="33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755A52-661D-4FE0-9BCD-1AE7567C696C}"/>
              </a:ext>
            </a:extLst>
          </p:cNvPr>
          <p:cNvSpPr txBox="1"/>
          <p:nvPr/>
        </p:nvSpPr>
        <p:spPr>
          <a:xfrm>
            <a:off x="1651917" y="2902550"/>
            <a:ext cx="1193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 Rounded MT Bold" panose="020F0704030504030204" pitchFamily="34" charset="0"/>
                <a:cs typeface="Helvetica" panose="020B0604020202020204" pitchFamily="34" charset="0"/>
              </a:rPr>
              <a:t>Weather </a:t>
            </a:r>
          </a:p>
          <a:p>
            <a:pPr algn="ctr"/>
            <a:r>
              <a:rPr lang="en-US" sz="1100" dirty="0">
                <a:latin typeface="Arial Rounded MT Bold" panose="020F0704030504030204" pitchFamily="34" charset="0"/>
                <a:cs typeface="Helvetica" panose="020B0604020202020204" pitchFamily="34" charset="0"/>
              </a:rPr>
              <a:t>Data</a:t>
            </a:r>
          </a:p>
        </p:txBody>
      </p:sp>
      <p:pic>
        <p:nvPicPr>
          <p:cNvPr id="6" name="Picture 2" descr="Hybrid Databases: Combining Relational and NoSQL - Business 2 ...">
            <a:extLst>
              <a:ext uri="{FF2B5EF4-FFF2-40B4-BE49-F238E27FC236}">
                <a16:creationId xmlns:a16="http://schemas.microsoft.com/office/drawing/2014/main" id="{83C84ED8-EFD5-4828-B510-A464229DD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594" y="1282790"/>
            <a:ext cx="302216" cy="33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0A30D-FE95-42BD-AB0F-DBA168AD6A01}"/>
              </a:ext>
            </a:extLst>
          </p:cNvPr>
          <p:cNvSpPr txBox="1"/>
          <p:nvPr/>
        </p:nvSpPr>
        <p:spPr>
          <a:xfrm>
            <a:off x="2161680" y="1562968"/>
            <a:ext cx="100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 Rounded MT Bold" panose="020F0704030504030204" pitchFamily="34" charset="0"/>
                <a:ea typeface="Adobe Heiti Std R" panose="020B0400000000000000" pitchFamily="34" charset="-128"/>
                <a:cs typeface="Helvetica" panose="020B0604020202020204" pitchFamily="34" charset="0"/>
              </a:rPr>
              <a:t>Incident </a:t>
            </a:r>
          </a:p>
          <a:p>
            <a:pPr algn="ctr"/>
            <a:r>
              <a:rPr lang="en-US" sz="1100" dirty="0">
                <a:latin typeface="Arial Rounded MT Bold" panose="020F0704030504030204" pitchFamily="34" charset="0"/>
                <a:ea typeface="Adobe Heiti Std R" panose="020B0400000000000000" pitchFamily="34" charset="-128"/>
                <a:cs typeface="Helvetica" panose="020B0604020202020204" pitchFamily="34" charset="0"/>
              </a:rPr>
              <a:t>Data</a:t>
            </a:r>
          </a:p>
        </p:txBody>
      </p:sp>
      <p:pic>
        <p:nvPicPr>
          <p:cNvPr id="1036" name="Picture 12" descr="Fqdn Icons - Free Download, PNG and SVG">
            <a:extLst>
              <a:ext uri="{FF2B5EF4-FFF2-40B4-BE49-F238E27FC236}">
                <a16:creationId xmlns:a16="http://schemas.microsoft.com/office/drawing/2014/main" id="{D030DE06-88DF-4568-914E-7BEFF9321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90" y="1499251"/>
            <a:ext cx="999689" cy="99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ark Sky - Bindings | openHAB">
            <a:extLst>
              <a:ext uri="{FF2B5EF4-FFF2-40B4-BE49-F238E27FC236}">
                <a16:creationId xmlns:a16="http://schemas.microsoft.com/office/drawing/2014/main" id="{DB433F50-3C91-44CE-AFFD-CF338F25C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3" y="2477472"/>
            <a:ext cx="1129419" cy="56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Left Arrow Icon of Glyph style - Available in SVG, PNG, EPS, AI ...">
            <a:extLst>
              <a:ext uri="{FF2B5EF4-FFF2-40B4-BE49-F238E27FC236}">
                <a16:creationId xmlns:a16="http://schemas.microsoft.com/office/drawing/2014/main" id="{AD79AD70-3CC3-45DB-9397-2B03F4A04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3492" y="1874884"/>
            <a:ext cx="251608" cy="25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 descr="Left Arrow Icon of Glyph style - Available in SVG, PNG, EPS, AI ...">
            <a:extLst>
              <a:ext uri="{FF2B5EF4-FFF2-40B4-BE49-F238E27FC236}">
                <a16:creationId xmlns:a16="http://schemas.microsoft.com/office/drawing/2014/main" id="{109902DA-4AED-4297-B359-3DDE824CC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05552" flipH="1">
            <a:off x="2241003" y="1807340"/>
            <a:ext cx="260934" cy="26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2" descr="Left Arrow Icon of Glyph style - Available in SVG, PNG, EPS, AI ...">
            <a:extLst>
              <a:ext uri="{FF2B5EF4-FFF2-40B4-BE49-F238E27FC236}">
                <a16:creationId xmlns:a16="http://schemas.microsoft.com/office/drawing/2014/main" id="{A84E2A60-E1F1-4A35-91FB-0EC74ABB5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213" flipH="1">
            <a:off x="2263475" y="2126639"/>
            <a:ext cx="245172" cy="24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2" descr="Left Arrow Icon of Glyph style - Available in SVG, PNG, EPS, AI ...">
            <a:extLst>
              <a:ext uri="{FF2B5EF4-FFF2-40B4-BE49-F238E27FC236}">
                <a16:creationId xmlns:a16="http://schemas.microsoft.com/office/drawing/2014/main" id="{AA9735AB-033A-426B-9456-4BD2983FD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2186" y="2633415"/>
            <a:ext cx="302216" cy="30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Rest API Icon - Free Download, PNG and Vector">
            <a:extLst>
              <a:ext uri="{FF2B5EF4-FFF2-40B4-BE49-F238E27FC236}">
                <a16:creationId xmlns:a16="http://schemas.microsoft.com/office/drawing/2014/main" id="{17A41E05-B4BF-4C2A-9828-9326B0EA6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032" y="2860405"/>
            <a:ext cx="234419" cy="23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D024BE8-D889-43C0-9F72-62F499CBB964}"/>
              </a:ext>
            </a:extLst>
          </p:cNvPr>
          <p:cNvSpPr txBox="1"/>
          <p:nvPr/>
        </p:nvSpPr>
        <p:spPr>
          <a:xfrm>
            <a:off x="135091" y="1626488"/>
            <a:ext cx="6164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ource Sans Pro Black" panose="020B0604020202020204" pitchFamily="34" charset="0"/>
                <a:cs typeface="Helvetica" panose="020B0604020202020204" pitchFamily="34" charset="0"/>
              </a:rPr>
              <a:t>PEMS</a:t>
            </a:r>
            <a:endParaRPr lang="en-US" sz="1400" dirty="0">
              <a:latin typeface="Source Sans Pro Black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9" name="Picture 22" descr="Left Arrow Icon of Glyph style - Available in SVG, PNG, EPS, AI ...">
            <a:extLst>
              <a:ext uri="{FF2B5EF4-FFF2-40B4-BE49-F238E27FC236}">
                <a16:creationId xmlns:a16="http://schemas.microsoft.com/office/drawing/2014/main" id="{F8EB0722-8DB8-4C03-8AED-66A0BDD03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507381" y="3150899"/>
            <a:ext cx="762665" cy="76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5162DF2-8E25-4147-AD14-9D6D1765E8A0}"/>
              </a:ext>
            </a:extLst>
          </p:cNvPr>
          <p:cNvSpPr txBox="1"/>
          <p:nvPr/>
        </p:nvSpPr>
        <p:spPr>
          <a:xfrm>
            <a:off x="1159062" y="2144747"/>
            <a:ext cx="1248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 Rounded MT Bold" panose="020F0704030504030204" pitchFamily="34" charset="0"/>
                <a:cs typeface="Helvetica" panose="020B0604020202020204" pitchFamily="34" charset="0"/>
              </a:rPr>
              <a:t>Web Scraping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B3829740-52CC-4AF8-9916-AEC43ADD6E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9493" y="4368653"/>
          <a:ext cx="1934574" cy="1165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Image" r:id="rId9" imgW="1244160" imgH="786960" progId="Photoshop.Image.13">
                  <p:embed/>
                </p:oleObj>
              </mc:Choice>
              <mc:Fallback>
                <p:oleObj name="Image" r:id="rId9" imgW="1244160" imgH="786960" progId="Photoshop.Image.13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B3829740-52CC-4AF8-9916-AEC43ADD6E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89493" y="4368653"/>
                        <a:ext cx="1934574" cy="1165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15CC4C82-C89F-402C-B5CF-1C31EFC8BC7E}"/>
              </a:ext>
            </a:extLst>
          </p:cNvPr>
          <p:cNvSpPr txBox="1"/>
          <p:nvPr/>
        </p:nvSpPr>
        <p:spPr>
          <a:xfrm>
            <a:off x="1555678" y="4458806"/>
            <a:ext cx="2221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Arial Rounded MT Bold" panose="020F0704030504030204" pitchFamily="34" charset="0"/>
                <a:cs typeface="Helvetica" panose="020B0604020202020204" pitchFamily="34" charset="0"/>
              </a:rPr>
              <a:t>Traffic + Weather + Incident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890E6739-50FE-4A02-A34F-CBC44948DF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835" y="5715181"/>
          <a:ext cx="4094706" cy="586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Image" r:id="rId11" imgW="5320440" imgH="761760" progId="Photoshop.Image.13">
                  <p:embed/>
                </p:oleObj>
              </mc:Choice>
              <mc:Fallback>
                <p:oleObj name="Image" r:id="rId11" imgW="5320440" imgH="761760" progId="Photoshop.Image.13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890E6739-50FE-4A02-A34F-CBC44948DF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2835" y="5715181"/>
                        <a:ext cx="4094706" cy="586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6753C9B-0512-4D48-AF31-66384C2A2B85}"/>
              </a:ext>
            </a:extLst>
          </p:cNvPr>
          <p:cNvSpPr/>
          <p:nvPr/>
        </p:nvSpPr>
        <p:spPr>
          <a:xfrm>
            <a:off x="561381" y="5723521"/>
            <a:ext cx="11205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cs typeface="Helvetica" panose="020B0604020202020204" pitchFamily="34" charset="0"/>
              </a:rPr>
              <a:t>2015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FB3E3E-CE9B-4E73-AB63-39C0C8BA46DA}"/>
              </a:ext>
            </a:extLst>
          </p:cNvPr>
          <p:cNvSpPr/>
          <p:nvPr/>
        </p:nvSpPr>
        <p:spPr>
          <a:xfrm>
            <a:off x="1568183" y="5695385"/>
            <a:ext cx="11205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cs typeface="Helvetica" panose="020B0604020202020204" pitchFamily="34" charset="0"/>
              </a:rPr>
              <a:t>2017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999CF0-E3D7-4845-B4E8-C709DB92D95E}"/>
              </a:ext>
            </a:extLst>
          </p:cNvPr>
          <p:cNvSpPr/>
          <p:nvPr/>
        </p:nvSpPr>
        <p:spPr>
          <a:xfrm>
            <a:off x="2610521" y="5704590"/>
            <a:ext cx="11205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cs typeface="Helvetica" panose="020B0604020202020204" pitchFamily="34" charset="0"/>
              </a:rPr>
              <a:t>2019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DFBDFF5-E708-4D2F-918B-A084713F5697}"/>
              </a:ext>
            </a:extLst>
          </p:cNvPr>
          <p:cNvSpPr/>
          <p:nvPr/>
        </p:nvSpPr>
        <p:spPr>
          <a:xfrm>
            <a:off x="3624067" y="5699546"/>
            <a:ext cx="11205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cs typeface="Helvetica" panose="020B0604020202020204" pitchFamily="34" charset="0"/>
              </a:rPr>
              <a:t>2020</a:t>
            </a:r>
          </a:p>
        </p:txBody>
      </p:sp>
      <p:pic>
        <p:nvPicPr>
          <p:cNvPr id="40" name="Picture 22" descr="Left Arrow Icon of Glyph style - Available in SVG, PNG, EPS, AI ...">
            <a:extLst>
              <a:ext uri="{FF2B5EF4-FFF2-40B4-BE49-F238E27FC236}">
                <a16:creationId xmlns:a16="http://schemas.microsoft.com/office/drawing/2014/main" id="{76BFAC54-217D-40CA-9D08-8DA449526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08643" flipH="1">
            <a:off x="1254175" y="5416442"/>
            <a:ext cx="260934" cy="26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2" descr="Left Arrow Icon of Glyph style - Available in SVG, PNG, EPS, AI ...">
            <a:extLst>
              <a:ext uri="{FF2B5EF4-FFF2-40B4-BE49-F238E27FC236}">
                <a16:creationId xmlns:a16="http://schemas.microsoft.com/office/drawing/2014/main" id="{CA3E5E46-4A1D-4BB0-8B29-023506609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2465269" y="5470552"/>
            <a:ext cx="260934" cy="26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2" descr="Left Arrow Icon of Glyph style - Available in SVG, PNG, EPS, AI ...">
            <a:extLst>
              <a:ext uri="{FF2B5EF4-FFF2-40B4-BE49-F238E27FC236}">
                <a16:creationId xmlns:a16="http://schemas.microsoft.com/office/drawing/2014/main" id="{32C19770-96D7-4290-8A39-935EAFEFB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66135" flipH="1">
            <a:off x="3542885" y="5436016"/>
            <a:ext cx="260934" cy="26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picture containing window, building&#10;&#10;Description automatically generated">
            <a:extLst>
              <a:ext uri="{FF2B5EF4-FFF2-40B4-BE49-F238E27FC236}">
                <a16:creationId xmlns:a16="http://schemas.microsoft.com/office/drawing/2014/main" id="{FF8F03CC-B66E-4706-B665-9A876863C5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78" y="1628118"/>
            <a:ext cx="1064885" cy="598364"/>
          </a:xfrm>
          <a:prstGeom prst="rect">
            <a:avLst/>
          </a:prstGeom>
        </p:spPr>
      </p:pic>
      <p:pic>
        <p:nvPicPr>
          <p:cNvPr id="1068" name="Picture 44" descr="Data visualization png 2 » PNG Image">
            <a:extLst>
              <a:ext uri="{FF2B5EF4-FFF2-40B4-BE49-F238E27FC236}">
                <a16:creationId xmlns:a16="http://schemas.microsoft.com/office/drawing/2014/main" id="{831BF88B-6396-40F6-9502-E4262B9C6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718" y="4592524"/>
            <a:ext cx="1945158" cy="160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mazon S3 | Braze">
            <a:extLst>
              <a:ext uri="{FF2B5EF4-FFF2-40B4-BE49-F238E27FC236}">
                <a16:creationId xmlns:a16="http://schemas.microsoft.com/office/drawing/2014/main" id="{19B001A9-8616-48F6-9410-A443FE33F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36" y="3692467"/>
            <a:ext cx="3063909" cy="105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941EBE9-B2F7-480E-9CD3-372407FE9FA8}"/>
              </a:ext>
            </a:extLst>
          </p:cNvPr>
          <p:cNvSpPr txBox="1"/>
          <p:nvPr/>
        </p:nvSpPr>
        <p:spPr>
          <a:xfrm>
            <a:off x="-286759" y="1072345"/>
            <a:ext cx="3063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Heavy" panose="020B0903020102020204" pitchFamily="34" charset="0"/>
                <a:cs typeface="Helvetica" panose="020B0604020202020204" pitchFamily="34" charset="0"/>
              </a:rPr>
              <a:t>Data Collection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ranklin Gothic Heavy" panose="020B09030201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A5DEE9F-C363-4BEE-9277-0EA3C5E9D75E}"/>
              </a:ext>
            </a:extLst>
          </p:cNvPr>
          <p:cNvSpPr txBox="1"/>
          <p:nvPr/>
        </p:nvSpPr>
        <p:spPr>
          <a:xfrm>
            <a:off x="928209" y="6343508"/>
            <a:ext cx="3063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Heavy" panose="020B0903020102020204" pitchFamily="34" charset="0"/>
                <a:cs typeface="Helvetica" panose="020B0604020202020204" pitchFamily="34" charset="0"/>
              </a:rPr>
              <a:t>Data Storage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ranklin Gothic Heavy" panose="020B09030201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CDF632-DF27-4C81-AC36-18322B398890}"/>
              </a:ext>
            </a:extLst>
          </p:cNvPr>
          <p:cNvSpPr txBox="1"/>
          <p:nvPr/>
        </p:nvSpPr>
        <p:spPr>
          <a:xfrm>
            <a:off x="5215476" y="6212914"/>
            <a:ext cx="3063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Heavy" panose="020B0903020102020204" pitchFamily="34" charset="0"/>
                <a:cs typeface="Helvetica" panose="020B0604020202020204" pitchFamily="34" charset="0"/>
              </a:rPr>
              <a:t>Data Visualization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ranklin Gothic Heavy" panose="020B09030201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5" name="Picture 34" descr="A picture containing clock&#10;&#10;Description automatically generated">
            <a:extLst>
              <a:ext uri="{FF2B5EF4-FFF2-40B4-BE49-F238E27FC236}">
                <a16:creationId xmlns:a16="http://schemas.microsoft.com/office/drawing/2014/main" id="{C2E686B3-1A09-419D-9CD4-9DE6109FB9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44" y="4635105"/>
            <a:ext cx="2022457" cy="2022457"/>
          </a:xfrm>
          <a:prstGeom prst="rect">
            <a:avLst/>
          </a:prstGeom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1312FD42-5FD9-4A73-A8ED-8F9D402FB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794" y="2848389"/>
            <a:ext cx="398293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8BCC6D9-09DD-4490-AFB6-7F7EF067F481}"/>
              </a:ext>
            </a:extLst>
          </p:cNvPr>
          <p:cNvSpPr txBox="1"/>
          <p:nvPr/>
        </p:nvSpPr>
        <p:spPr>
          <a:xfrm>
            <a:off x="5037034" y="3794918"/>
            <a:ext cx="3063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Heavy" panose="020B0903020102020204" pitchFamily="34" charset="0"/>
                <a:cs typeface="Helvetica" panose="020B0604020202020204" pitchFamily="34" charset="0"/>
              </a:rPr>
              <a:t>Data Modelling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ranklin Gothic Heavy" panose="020B09030201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504CF2-DDA7-4D5D-9327-62FAF1EF56BC}"/>
              </a:ext>
            </a:extLst>
          </p:cNvPr>
          <p:cNvSpPr/>
          <p:nvPr/>
        </p:nvSpPr>
        <p:spPr>
          <a:xfrm>
            <a:off x="2659462" y="4156433"/>
            <a:ext cx="10422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Partitioning</a:t>
            </a:r>
            <a:endParaRPr lang="en-US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86" name="Picture 62" descr="Guidelines and Policies - Clusters - HPC @ Memorial Sloan Kettering">
            <a:extLst>
              <a:ext uri="{FF2B5EF4-FFF2-40B4-BE49-F238E27FC236}">
                <a16:creationId xmlns:a16="http://schemas.microsoft.com/office/drawing/2014/main" id="{E99B916A-E826-46E6-BD0F-81B2E306C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102" y="1428399"/>
            <a:ext cx="1010413" cy="76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357742B3-641B-4961-AA83-30B9A3ACDC5D}"/>
              </a:ext>
            </a:extLst>
          </p:cNvPr>
          <p:cNvCxnSpPr>
            <a:stCxn id="36" idx="0"/>
          </p:cNvCxnSpPr>
          <p:nvPr/>
        </p:nvCxnSpPr>
        <p:spPr>
          <a:xfrm rot="5400000" flipH="1" flipV="1">
            <a:off x="3756552" y="2673990"/>
            <a:ext cx="906490" cy="2058397"/>
          </a:xfrm>
          <a:prstGeom prst="bentConnector2">
            <a:avLst/>
          </a:prstGeom>
          <a:ln w="57150" cap="rnd">
            <a:rou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B92461EC-0AD5-464C-9971-C33E42659BF2}"/>
              </a:ext>
            </a:extLst>
          </p:cNvPr>
          <p:cNvCxnSpPr>
            <a:cxnSpLocks/>
          </p:cNvCxnSpPr>
          <p:nvPr/>
        </p:nvCxnSpPr>
        <p:spPr>
          <a:xfrm>
            <a:off x="3622592" y="4688086"/>
            <a:ext cx="1824677" cy="880944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02" name="Picture 78" descr="Show notebooks in Drive">
            <a:extLst>
              <a:ext uri="{FF2B5EF4-FFF2-40B4-BE49-F238E27FC236}">
                <a16:creationId xmlns:a16="http://schemas.microsoft.com/office/drawing/2014/main" id="{DBC3B545-A2CD-47B2-B836-780346DE3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379" y="2682145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10F8FB2-6D0B-46A9-AAC4-69A196C70E6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85902" y="435676"/>
            <a:ext cx="2822804" cy="13481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DD5966C-AB9C-407C-8DAB-5BD2CE90A3C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83990" y="5163400"/>
            <a:ext cx="2834448" cy="1348142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08881964-423A-4400-8409-BEA3CC38B3FF}"/>
              </a:ext>
            </a:extLst>
          </p:cNvPr>
          <p:cNvSpPr txBox="1"/>
          <p:nvPr/>
        </p:nvSpPr>
        <p:spPr>
          <a:xfrm>
            <a:off x="1358473" y="232357"/>
            <a:ext cx="76153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latin typeface="Arial Black" panose="020B0A04020102020204" pitchFamily="34" charset="0"/>
                <a:cs typeface="Helvetica" panose="020B0604020202020204" pitchFamily="34" charset="0"/>
              </a:rPr>
              <a:t>HIGH LEVEL TECHNOLOGY WORKFLOW</a:t>
            </a:r>
          </a:p>
        </p:txBody>
      </p:sp>
      <p:pic>
        <p:nvPicPr>
          <p:cNvPr id="1106" name="Picture 82" descr="Front End Development: HTML, CSS, Jquery. | Elearning School">
            <a:extLst>
              <a:ext uri="{FF2B5EF4-FFF2-40B4-BE49-F238E27FC236}">
                <a16:creationId xmlns:a16="http://schemas.microsoft.com/office/drawing/2014/main" id="{C8BD99F0-69B0-47CD-BF9E-BAA426D9A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704" y="2684766"/>
            <a:ext cx="1554164" cy="142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8" name="Picture 84" descr="Flasks in Python - Shivangi Sareen - Medium">
            <a:extLst>
              <a:ext uri="{FF2B5EF4-FFF2-40B4-BE49-F238E27FC236}">
                <a16:creationId xmlns:a16="http://schemas.microsoft.com/office/drawing/2014/main" id="{69C23B10-F4A3-4CC4-9995-94D45B70C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404" y="2646997"/>
            <a:ext cx="2129259" cy="15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0" name="Picture 86" descr="Plotly: The front-end for ML and data science models">
            <a:extLst>
              <a:ext uri="{FF2B5EF4-FFF2-40B4-BE49-F238E27FC236}">
                <a16:creationId xmlns:a16="http://schemas.microsoft.com/office/drawing/2014/main" id="{BB298C59-CE08-44BC-A536-009871B78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180" y="4016958"/>
            <a:ext cx="1362735" cy="66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39AD6391-BB2A-468B-AFFA-EC23CC72C4D2}"/>
              </a:ext>
            </a:extLst>
          </p:cNvPr>
          <p:cNvSpPr/>
          <p:nvPr/>
        </p:nvSpPr>
        <p:spPr>
          <a:xfrm>
            <a:off x="8956223" y="162158"/>
            <a:ext cx="1149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Commuter UI</a:t>
            </a:r>
            <a:endParaRPr lang="en-US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F879949-8F1D-4582-AD46-A7709497DB91}"/>
              </a:ext>
            </a:extLst>
          </p:cNvPr>
          <p:cNvSpPr/>
          <p:nvPr/>
        </p:nvSpPr>
        <p:spPr>
          <a:xfrm>
            <a:off x="8990634" y="4859781"/>
            <a:ext cx="946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Planner UI</a:t>
            </a:r>
            <a:endParaRPr lang="en-US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CDBA845-86E9-4C2F-A990-326798AE2B54}"/>
              </a:ext>
            </a:extLst>
          </p:cNvPr>
          <p:cNvSpPr txBox="1"/>
          <p:nvPr/>
        </p:nvSpPr>
        <p:spPr>
          <a:xfrm>
            <a:off x="8884302" y="2232492"/>
            <a:ext cx="1362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Heavy" panose="020B0903020102020204" pitchFamily="34" charset="0"/>
                <a:cs typeface="Helvetica" panose="020B0604020202020204" pitchFamily="34" charset="0"/>
              </a:rPr>
              <a:t>Backend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ranklin Gothic Heavy" panose="020B0903020102020204" pitchFamily="34" charset="0"/>
              <a:cs typeface="Helvetica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26F9BFF-A5E8-4862-9AC1-35F9D5C961BA}"/>
              </a:ext>
            </a:extLst>
          </p:cNvPr>
          <p:cNvSpPr txBox="1"/>
          <p:nvPr/>
        </p:nvSpPr>
        <p:spPr>
          <a:xfrm>
            <a:off x="10497304" y="2213282"/>
            <a:ext cx="1362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Heavy" panose="020B0903020102020204" pitchFamily="34" charset="0"/>
                <a:cs typeface="Helvetica" panose="020B0604020202020204" pitchFamily="34" charset="0"/>
              </a:rPr>
              <a:t>Frontend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ranklin Gothic Heavy" panose="020B0903020102020204" pitchFamily="34" charset="0"/>
              <a:cs typeface="Helvetica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F475E5-A63A-4B73-BCB1-E368F176C5EE}"/>
              </a:ext>
            </a:extLst>
          </p:cNvPr>
          <p:cNvSpPr txBox="1"/>
          <p:nvPr/>
        </p:nvSpPr>
        <p:spPr>
          <a:xfrm>
            <a:off x="9845565" y="2942608"/>
            <a:ext cx="748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Heavy" panose="020B0903020102020204" pitchFamily="34" charset="0"/>
                <a:cs typeface="Helvetica" panose="020B0604020202020204" pitchFamily="34" charset="0"/>
              </a:rPr>
              <a:t>+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ranklin Gothic Heavy" panose="020B09030201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5" name="Picture 22" descr="Left Arrow Icon of Glyph style - Available in SVG, PNG, EPS, AI ...">
            <a:extLst>
              <a:ext uri="{FF2B5EF4-FFF2-40B4-BE49-F238E27FC236}">
                <a16:creationId xmlns:a16="http://schemas.microsoft.com/office/drawing/2014/main" id="{5BBEFD82-B44C-45A4-87A4-45E881508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04842" y="3356786"/>
            <a:ext cx="898173" cy="79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972EC6C-28F6-432B-BF11-58F546E7FFA4}"/>
              </a:ext>
            </a:extLst>
          </p:cNvPr>
          <p:cNvCxnSpPr>
            <a:cxnSpLocks/>
          </p:cNvCxnSpPr>
          <p:nvPr/>
        </p:nvCxnSpPr>
        <p:spPr>
          <a:xfrm>
            <a:off x="10497304" y="1840091"/>
            <a:ext cx="0" cy="629518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3AF89F3-1B30-4D4E-8B2F-50E5ABBDF7C0}"/>
              </a:ext>
            </a:extLst>
          </p:cNvPr>
          <p:cNvCxnSpPr>
            <a:cxnSpLocks/>
          </p:cNvCxnSpPr>
          <p:nvPr/>
        </p:nvCxnSpPr>
        <p:spPr>
          <a:xfrm flipV="1">
            <a:off x="10553180" y="4451844"/>
            <a:ext cx="0" cy="680021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A61B7635-A09D-4604-8ADE-CB257755E7E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349" y="72586"/>
            <a:ext cx="982066" cy="745233"/>
          </a:xfrm>
          <a:prstGeom prst="rect">
            <a:avLst/>
          </a:prstGeom>
        </p:spPr>
      </p:pic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8BE8F8-0D4A-4EAD-85FD-5A257A754B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45" y="1040478"/>
            <a:ext cx="685574" cy="848662"/>
          </a:xfrm>
          <a:prstGeom prst="rect">
            <a:avLst/>
          </a:prstGeom>
        </p:spPr>
      </p:pic>
      <p:pic>
        <p:nvPicPr>
          <p:cNvPr id="127" name="Picture 22" descr="Left Arrow Icon of Glyph style - Available in SVG, PNG, EPS, AI ...">
            <a:extLst>
              <a:ext uri="{FF2B5EF4-FFF2-40B4-BE49-F238E27FC236}">
                <a16:creationId xmlns:a16="http://schemas.microsoft.com/office/drawing/2014/main" id="{20D8F80F-1D82-4DBC-814A-B1EEB1307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05552" flipH="1">
            <a:off x="8866169" y="1045312"/>
            <a:ext cx="260934" cy="26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2" descr="Left Arrow Icon of Glyph style - Available in SVG, PNG, EPS, AI ...">
            <a:extLst>
              <a:ext uri="{FF2B5EF4-FFF2-40B4-BE49-F238E27FC236}">
                <a16:creationId xmlns:a16="http://schemas.microsoft.com/office/drawing/2014/main" id="{8B07EAEF-1891-4221-A6E8-ADB4F0534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8485330" y="732282"/>
            <a:ext cx="302216" cy="30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8" name="Picture 94" descr="Github, logo, media, social icon">
            <a:extLst>
              <a:ext uri="{FF2B5EF4-FFF2-40B4-BE49-F238E27FC236}">
                <a16:creationId xmlns:a16="http://schemas.microsoft.com/office/drawing/2014/main" id="{1390E0B9-0FE4-4409-AD99-F342971DB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56" y="285876"/>
            <a:ext cx="559089" cy="55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2" name="Picture 98" descr="Visual Studio Code Logo PNG Transparent &amp; SVG Vector - Freebie Supply">
            <a:extLst>
              <a:ext uri="{FF2B5EF4-FFF2-40B4-BE49-F238E27FC236}">
                <a16:creationId xmlns:a16="http://schemas.microsoft.com/office/drawing/2014/main" id="{7E1D33F5-D0C1-4BAA-9982-581E4C819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04" y="315434"/>
            <a:ext cx="651342" cy="48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FC5D5E39-4B89-4600-ADC4-F6D62F82B3CA}"/>
              </a:ext>
            </a:extLst>
          </p:cNvPr>
          <p:cNvSpPr txBox="1"/>
          <p:nvPr/>
        </p:nvSpPr>
        <p:spPr>
          <a:xfrm>
            <a:off x="-332666" y="-9351"/>
            <a:ext cx="306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Heavy" panose="020B0903020102020204" pitchFamily="34" charset="0"/>
                <a:cs typeface="Helvetica" panose="020B0604020202020204" pitchFamily="34" charset="0"/>
              </a:rPr>
              <a:t>Productivity Tools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ranklin Gothic Heavy" panose="020B09030201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2" name="Picture 22" descr="Left Arrow Icon of Glyph style - Available in SVG, PNG, EPS, AI ...">
            <a:extLst>
              <a:ext uri="{FF2B5EF4-FFF2-40B4-BE49-F238E27FC236}">
                <a16:creationId xmlns:a16="http://schemas.microsoft.com/office/drawing/2014/main" id="{BA1DA37D-C62C-4598-B545-623457D78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065310" y="857391"/>
            <a:ext cx="326451" cy="32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3" name="Object 132">
            <a:extLst>
              <a:ext uri="{FF2B5EF4-FFF2-40B4-BE49-F238E27FC236}">
                <a16:creationId xmlns:a16="http://schemas.microsoft.com/office/drawing/2014/main" id="{864BA1CB-8667-4D99-B481-8BB257B2BD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7425" y="1801813"/>
          <a:ext cx="1117600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Image" r:id="rId29" imgW="1244160" imgH="786960" progId="Photoshop.Image.13">
                  <p:embed/>
                </p:oleObj>
              </mc:Choice>
              <mc:Fallback>
                <p:oleObj name="Image" r:id="rId29" imgW="1244160" imgH="786960" progId="Photoshop.Image.13">
                  <p:embed/>
                  <p:pic>
                    <p:nvPicPr>
                      <p:cNvPr id="133" name="Object 132">
                        <a:extLst>
                          <a:ext uri="{FF2B5EF4-FFF2-40B4-BE49-F238E27FC236}">
                            <a16:creationId xmlns:a16="http://schemas.microsoft.com/office/drawing/2014/main" id="{864BA1CB-8667-4D99-B481-8BB257B2BD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27425" y="1801813"/>
                        <a:ext cx="1117600" cy="85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" name="Rectangle 135">
            <a:extLst>
              <a:ext uri="{FF2B5EF4-FFF2-40B4-BE49-F238E27FC236}">
                <a16:creationId xmlns:a16="http://schemas.microsoft.com/office/drawing/2014/main" id="{5A5A0F87-149D-4BAA-BAF1-CD86F22186A3}"/>
              </a:ext>
            </a:extLst>
          </p:cNvPr>
          <p:cNvSpPr/>
          <p:nvPr/>
        </p:nvSpPr>
        <p:spPr>
          <a:xfrm>
            <a:off x="3520280" y="1810418"/>
            <a:ext cx="11205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Rounded MT Bold" panose="020F0704030504030204" pitchFamily="34" charset="0"/>
                <a:cs typeface="Helvetica" panose="020B0604020202020204" pitchFamily="34" charset="0"/>
              </a:rPr>
              <a:t>Fact Table</a:t>
            </a:r>
          </a:p>
        </p:txBody>
      </p:sp>
      <p:pic>
        <p:nvPicPr>
          <p:cNvPr id="137" name="Picture 22" descr="Left Arrow Icon of Glyph style - Available in SVG, PNG, EPS, AI ...">
            <a:extLst>
              <a:ext uri="{FF2B5EF4-FFF2-40B4-BE49-F238E27FC236}">
                <a16:creationId xmlns:a16="http://schemas.microsoft.com/office/drawing/2014/main" id="{A53514E8-B560-47F0-9714-DC68C57A5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82527" y="1911835"/>
            <a:ext cx="507602" cy="50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 descr="A picture containing building, brick&#10;&#10;Description automatically generated">
            <a:extLst>
              <a:ext uri="{FF2B5EF4-FFF2-40B4-BE49-F238E27FC236}">
                <a16:creationId xmlns:a16="http://schemas.microsoft.com/office/drawing/2014/main" id="{1F7DDC43-5E48-4A9C-9F45-ECD7E0B5116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011" y="5107120"/>
            <a:ext cx="874862" cy="684451"/>
          </a:xfrm>
          <a:prstGeom prst="rect">
            <a:avLst/>
          </a:prstGeom>
        </p:spPr>
      </p:pic>
      <p:pic>
        <p:nvPicPr>
          <p:cNvPr id="1137" name="Picture 113" descr="AWS Glue | Simplify ETL Data Processing with AWS Glue | Edureka">
            <a:extLst>
              <a:ext uri="{FF2B5EF4-FFF2-40B4-BE49-F238E27FC236}">
                <a16:creationId xmlns:a16="http://schemas.microsoft.com/office/drawing/2014/main" id="{E9A94FF9-EB2A-4421-B67C-CF0FB057C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318" y="4211603"/>
            <a:ext cx="657733" cy="92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22" descr="Left Arrow Icon of Glyph style - Available in SVG, PNG, EPS, AI ...">
            <a:extLst>
              <a:ext uri="{FF2B5EF4-FFF2-40B4-BE49-F238E27FC236}">
                <a16:creationId xmlns:a16="http://schemas.microsoft.com/office/drawing/2014/main" id="{95423D6C-979E-442B-8F59-E9E127279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40540" flipH="1">
            <a:off x="8155237" y="4822485"/>
            <a:ext cx="302216" cy="30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2" descr="Left Arrow Icon of Glyph style - Available in SVG, PNG, EPS, AI ...">
            <a:extLst>
              <a:ext uri="{FF2B5EF4-FFF2-40B4-BE49-F238E27FC236}">
                <a16:creationId xmlns:a16="http://schemas.microsoft.com/office/drawing/2014/main" id="{9DF67EEE-BD67-46C4-92A5-AAA8BE924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270" y="5215345"/>
            <a:ext cx="325882" cy="33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27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26" grpId="0"/>
      <p:bldP spid="30" grpId="0"/>
      <p:bldP spid="14" grpId="0"/>
      <p:bldP spid="58" grpId="0"/>
      <p:bldP spid="59" grpId="0"/>
      <p:bldP spid="60" grpId="0"/>
      <p:bldP spid="69" grpId="0"/>
      <p:bldP spid="36" grpId="0"/>
      <p:bldP spid="110" grpId="0"/>
      <p:bldP spid="111" grpId="0"/>
      <p:bldP spid="112" grpId="0"/>
      <p:bldP spid="113" grpId="0"/>
      <p:bldP spid="114" grpId="0"/>
      <p:bldP spid="1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63CE550A-0BBE-41F6-A55C-53629FB1A263}"/>
              </a:ext>
            </a:extLst>
          </p:cNvPr>
          <p:cNvSpPr txBox="1">
            <a:spLocks/>
          </p:cNvSpPr>
          <p:nvPr/>
        </p:nvSpPr>
        <p:spPr>
          <a:xfrm>
            <a:off x="2278341" y="436270"/>
            <a:ext cx="7886700" cy="7390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Data Sources for Traffic Aid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7FBC116-400A-4AF8-AFEB-AE930220A26E}"/>
              </a:ext>
            </a:extLst>
          </p:cNvPr>
          <p:cNvGrpSpPr/>
          <p:nvPr/>
        </p:nvGrpSpPr>
        <p:grpSpPr>
          <a:xfrm>
            <a:off x="1677971" y="1263701"/>
            <a:ext cx="5442212" cy="2037806"/>
            <a:chOff x="0" y="2619103"/>
            <a:chExt cx="7256282" cy="2717074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A40CC7-3433-4511-81BD-9B13D62A7883}"/>
                </a:ext>
              </a:extLst>
            </p:cNvPr>
            <p:cNvSpPr/>
            <p:nvPr/>
          </p:nvSpPr>
          <p:spPr>
            <a:xfrm>
              <a:off x="0" y="5053013"/>
              <a:ext cx="1893434" cy="283164"/>
            </a:xfrm>
            <a:custGeom>
              <a:avLst/>
              <a:gdLst>
                <a:gd name="connsiteX0" fmla="*/ 0 w 1893434"/>
                <a:gd name="connsiteY0" fmla="*/ 0 h 283164"/>
                <a:gd name="connsiteX1" fmla="*/ 1065465 w 1893434"/>
                <a:gd name="connsiteY1" fmla="*/ 0 h 283164"/>
                <a:gd name="connsiteX2" fmla="*/ 1133863 w 1893434"/>
                <a:gd name="connsiteY2" fmla="*/ 51147 h 283164"/>
                <a:gd name="connsiteX3" fmla="*/ 1893434 w 1893434"/>
                <a:gd name="connsiteY3" fmla="*/ 283164 h 283164"/>
                <a:gd name="connsiteX4" fmla="*/ 0 w 1893434"/>
                <a:gd name="connsiteY4" fmla="*/ 283164 h 283164"/>
                <a:gd name="connsiteX5" fmla="*/ 0 w 1893434"/>
                <a:gd name="connsiteY5" fmla="*/ 0 h 28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434" h="283164">
                  <a:moveTo>
                    <a:pt x="0" y="0"/>
                  </a:moveTo>
                  <a:lnTo>
                    <a:pt x="1065465" y="0"/>
                  </a:lnTo>
                  <a:lnTo>
                    <a:pt x="1133863" y="51147"/>
                  </a:lnTo>
                  <a:cubicBezTo>
                    <a:pt x="1350687" y="197631"/>
                    <a:pt x="1612072" y="283164"/>
                    <a:pt x="1893434" y="283164"/>
                  </a:cubicBezTo>
                  <a:lnTo>
                    <a:pt x="0" y="28316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32000">
                  <a:schemeClr val="accent2"/>
                </a:gs>
                <a:gs pos="77000">
                  <a:schemeClr val="accent2">
                    <a:lumMod val="5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02FC5F6-B00F-4031-A265-7F7C64DD9711}"/>
                </a:ext>
              </a:extLst>
            </p:cNvPr>
            <p:cNvSpPr/>
            <p:nvPr/>
          </p:nvSpPr>
          <p:spPr>
            <a:xfrm>
              <a:off x="482510" y="2619103"/>
              <a:ext cx="6773772" cy="2717074"/>
            </a:xfrm>
            <a:custGeom>
              <a:avLst/>
              <a:gdLst>
                <a:gd name="connsiteX0" fmla="*/ 1358537 w 6773772"/>
                <a:gd name="connsiteY0" fmla="*/ 283391 h 2717074"/>
                <a:gd name="connsiteX1" fmla="*/ 283391 w 6773772"/>
                <a:gd name="connsiteY1" fmla="*/ 1358537 h 2717074"/>
                <a:gd name="connsiteX2" fmla="*/ 1358537 w 6773772"/>
                <a:gd name="connsiteY2" fmla="*/ 2433683 h 2717074"/>
                <a:gd name="connsiteX3" fmla="*/ 2433683 w 6773772"/>
                <a:gd name="connsiteY3" fmla="*/ 1358537 h 2717074"/>
                <a:gd name="connsiteX4" fmla="*/ 1358537 w 6773772"/>
                <a:gd name="connsiteY4" fmla="*/ 283391 h 2717074"/>
                <a:gd name="connsiteX5" fmla="*/ 1358537 w 6773772"/>
                <a:gd name="connsiteY5" fmla="*/ 0 h 2717074"/>
                <a:gd name="connsiteX6" fmla="*/ 2717074 w 6773772"/>
                <a:gd name="connsiteY6" fmla="*/ 1358537 h 2717074"/>
                <a:gd name="connsiteX7" fmla="*/ 2222693 w 6773772"/>
                <a:gd name="connsiteY7" fmla="*/ 2406850 h 2717074"/>
                <a:gd name="connsiteX8" fmla="*/ 2186506 w 6773772"/>
                <a:gd name="connsiteY8" fmla="*/ 2433910 h 2717074"/>
                <a:gd name="connsiteX9" fmla="*/ 6773772 w 6773772"/>
                <a:gd name="connsiteY9" fmla="*/ 2433910 h 2717074"/>
                <a:gd name="connsiteX10" fmla="*/ 6773772 w 6773772"/>
                <a:gd name="connsiteY10" fmla="*/ 2717074 h 2717074"/>
                <a:gd name="connsiteX11" fmla="*/ 1687285 w 6773772"/>
                <a:gd name="connsiteY11" fmla="*/ 2717074 h 2717074"/>
                <a:gd name="connsiteX12" fmla="*/ 1687285 w 6773772"/>
                <a:gd name="connsiteY12" fmla="*/ 2673337 h 2717074"/>
                <a:gd name="connsiteX13" fmla="*/ 1565429 w 6773772"/>
                <a:gd name="connsiteY13" fmla="*/ 2701421 h 2717074"/>
                <a:gd name="connsiteX14" fmla="*/ 1358537 w 6773772"/>
                <a:gd name="connsiteY14" fmla="*/ 2717074 h 2717074"/>
                <a:gd name="connsiteX15" fmla="*/ 598966 w 6773772"/>
                <a:gd name="connsiteY15" fmla="*/ 2485057 h 2717074"/>
                <a:gd name="connsiteX16" fmla="*/ 530568 w 6773772"/>
                <a:gd name="connsiteY16" fmla="*/ 2433910 h 2717074"/>
                <a:gd name="connsiteX17" fmla="*/ 494381 w 6773772"/>
                <a:gd name="connsiteY17" fmla="*/ 2406850 h 2717074"/>
                <a:gd name="connsiteX18" fmla="*/ 0 w 6773772"/>
                <a:gd name="connsiteY18" fmla="*/ 1358537 h 2717074"/>
                <a:gd name="connsiteX19" fmla="*/ 1358537 w 6773772"/>
                <a:gd name="connsiteY19" fmla="*/ 0 h 2717074"/>
                <a:gd name="connsiteX0" fmla="*/ 1358537 w 6773772"/>
                <a:gd name="connsiteY0" fmla="*/ 283391 h 2717074"/>
                <a:gd name="connsiteX1" fmla="*/ 283391 w 6773772"/>
                <a:gd name="connsiteY1" fmla="*/ 1358537 h 2717074"/>
                <a:gd name="connsiteX2" fmla="*/ 1358537 w 6773772"/>
                <a:gd name="connsiteY2" fmla="*/ 2433683 h 2717074"/>
                <a:gd name="connsiteX3" fmla="*/ 2433683 w 6773772"/>
                <a:gd name="connsiteY3" fmla="*/ 1358537 h 2717074"/>
                <a:gd name="connsiteX4" fmla="*/ 1358537 w 6773772"/>
                <a:gd name="connsiteY4" fmla="*/ 283391 h 2717074"/>
                <a:gd name="connsiteX5" fmla="*/ 1358537 w 6773772"/>
                <a:gd name="connsiteY5" fmla="*/ 0 h 2717074"/>
                <a:gd name="connsiteX6" fmla="*/ 2717074 w 6773772"/>
                <a:gd name="connsiteY6" fmla="*/ 1358537 h 2717074"/>
                <a:gd name="connsiteX7" fmla="*/ 2222693 w 6773772"/>
                <a:gd name="connsiteY7" fmla="*/ 2406850 h 2717074"/>
                <a:gd name="connsiteX8" fmla="*/ 2186506 w 6773772"/>
                <a:gd name="connsiteY8" fmla="*/ 2433910 h 2717074"/>
                <a:gd name="connsiteX9" fmla="*/ 6773772 w 6773772"/>
                <a:gd name="connsiteY9" fmla="*/ 2433910 h 2717074"/>
                <a:gd name="connsiteX10" fmla="*/ 6773772 w 6773772"/>
                <a:gd name="connsiteY10" fmla="*/ 2717074 h 2717074"/>
                <a:gd name="connsiteX11" fmla="*/ 1687285 w 6773772"/>
                <a:gd name="connsiteY11" fmla="*/ 2717074 h 2717074"/>
                <a:gd name="connsiteX12" fmla="*/ 1565429 w 6773772"/>
                <a:gd name="connsiteY12" fmla="*/ 2701421 h 2717074"/>
                <a:gd name="connsiteX13" fmla="*/ 1358537 w 6773772"/>
                <a:gd name="connsiteY13" fmla="*/ 2717074 h 2717074"/>
                <a:gd name="connsiteX14" fmla="*/ 598966 w 6773772"/>
                <a:gd name="connsiteY14" fmla="*/ 2485057 h 2717074"/>
                <a:gd name="connsiteX15" fmla="*/ 530568 w 6773772"/>
                <a:gd name="connsiteY15" fmla="*/ 2433910 h 2717074"/>
                <a:gd name="connsiteX16" fmla="*/ 494381 w 6773772"/>
                <a:gd name="connsiteY16" fmla="*/ 2406850 h 2717074"/>
                <a:gd name="connsiteX17" fmla="*/ 0 w 6773772"/>
                <a:gd name="connsiteY17" fmla="*/ 1358537 h 2717074"/>
                <a:gd name="connsiteX18" fmla="*/ 1358537 w 6773772"/>
                <a:gd name="connsiteY18" fmla="*/ 0 h 2717074"/>
                <a:gd name="connsiteX0" fmla="*/ 1358537 w 6773772"/>
                <a:gd name="connsiteY0" fmla="*/ 283391 h 2717074"/>
                <a:gd name="connsiteX1" fmla="*/ 283391 w 6773772"/>
                <a:gd name="connsiteY1" fmla="*/ 1358537 h 2717074"/>
                <a:gd name="connsiteX2" fmla="*/ 1358537 w 6773772"/>
                <a:gd name="connsiteY2" fmla="*/ 2433683 h 2717074"/>
                <a:gd name="connsiteX3" fmla="*/ 2433683 w 6773772"/>
                <a:gd name="connsiteY3" fmla="*/ 1358537 h 2717074"/>
                <a:gd name="connsiteX4" fmla="*/ 1358537 w 6773772"/>
                <a:gd name="connsiteY4" fmla="*/ 283391 h 2717074"/>
                <a:gd name="connsiteX5" fmla="*/ 1358537 w 6773772"/>
                <a:gd name="connsiteY5" fmla="*/ 0 h 2717074"/>
                <a:gd name="connsiteX6" fmla="*/ 2717074 w 6773772"/>
                <a:gd name="connsiteY6" fmla="*/ 1358537 h 2717074"/>
                <a:gd name="connsiteX7" fmla="*/ 2222693 w 6773772"/>
                <a:gd name="connsiteY7" fmla="*/ 2406850 h 2717074"/>
                <a:gd name="connsiteX8" fmla="*/ 2186506 w 6773772"/>
                <a:gd name="connsiteY8" fmla="*/ 2433910 h 2717074"/>
                <a:gd name="connsiteX9" fmla="*/ 6773772 w 6773772"/>
                <a:gd name="connsiteY9" fmla="*/ 2433910 h 2717074"/>
                <a:gd name="connsiteX10" fmla="*/ 6773772 w 6773772"/>
                <a:gd name="connsiteY10" fmla="*/ 2717074 h 2717074"/>
                <a:gd name="connsiteX11" fmla="*/ 1687285 w 6773772"/>
                <a:gd name="connsiteY11" fmla="*/ 2717074 h 2717074"/>
                <a:gd name="connsiteX12" fmla="*/ 1358537 w 6773772"/>
                <a:gd name="connsiteY12" fmla="*/ 2717074 h 2717074"/>
                <a:gd name="connsiteX13" fmla="*/ 598966 w 6773772"/>
                <a:gd name="connsiteY13" fmla="*/ 2485057 h 2717074"/>
                <a:gd name="connsiteX14" fmla="*/ 530568 w 6773772"/>
                <a:gd name="connsiteY14" fmla="*/ 2433910 h 2717074"/>
                <a:gd name="connsiteX15" fmla="*/ 494381 w 6773772"/>
                <a:gd name="connsiteY15" fmla="*/ 2406850 h 2717074"/>
                <a:gd name="connsiteX16" fmla="*/ 0 w 6773772"/>
                <a:gd name="connsiteY16" fmla="*/ 1358537 h 2717074"/>
                <a:gd name="connsiteX17" fmla="*/ 1358537 w 6773772"/>
                <a:gd name="connsiteY17" fmla="*/ 0 h 2717074"/>
                <a:gd name="connsiteX0" fmla="*/ 1358537 w 6773772"/>
                <a:gd name="connsiteY0" fmla="*/ 283391 h 2717074"/>
                <a:gd name="connsiteX1" fmla="*/ 283391 w 6773772"/>
                <a:gd name="connsiteY1" fmla="*/ 1358537 h 2717074"/>
                <a:gd name="connsiteX2" fmla="*/ 1358537 w 6773772"/>
                <a:gd name="connsiteY2" fmla="*/ 2433683 h 2717074"/>
                <a:gd name="connsiteX3" fmla="*/ 2433683 w 6773772"/>
                <a:gd name="connsiteY3" fmla="*/ 1358537 h 2717074"/>
                <a:gd name="connsiteX4" fmla="*/ 1358537 w 6773772"/>
                <a:gd name="connsiteY4" fmla="*/ 283391 h 2717074"/>
                <a:gd name="connsiteX5" fmla="*/ 1358537 w 6773772"/>
                <a:gd name="connsiteY5" fmla="*/ 0 h 2717074"/>
                <a:gd name="connsiteX6" fmla="*/ 2717074 w 6773772"/>
                <a:gd name="connsiteY6" fmla="*/ 1358537 h 2717074"/>
                <a:gd name="connsiteX7" fmla="*/ 2222693 w 6773772"/>
                <a:gd name="connsiteY7" fmla="*/ 2406850 h 2717074"/>
                <a:gd name="connsiteX8" fmla="*/ 2186506 w 6773772"/>
                <a:gd name="connsiteY8" fmla="*/ 2433910 h 2717074"/>
                <a:gd name="connsiteX9" fmla="*/ 6773772 w 6773772"/>
                <a:gd name="connsiteY9" fmla="*/ 2433910 h 2717074"/>
                <a:gd name="connsiteX10" fmla="*/ 6773772 w 6773772"/>
                <a:gd name="connsiteY10" fmla="*/ 2717074 h 2717074"/>
                <a:gd name="connsiteX11" fmla="*/ 1358537 w 6773772"/>
                <a:gd name="connsiteY11" fmla="*/ 2717074 h 2717074"/>
                <a:gd name="connsiteX12" fmla="*/ 598966 w 6773772"/>
                <a:gd name="connsiteY12" fmla="*/ 2485057 h 2717074"/>
                <a:gd name="connsiteX13" fmla="*/ 530568 w 6773772"/>
                <a:gd name="connsiteY13" fmla="*/ 2433910 h 2717074"/>
                <a:gd name="connsiteX14" fmla="*/ 494381 w 6773772"/>
                <a:gd name="connsiteY14" fmla="*/ 2406850 h 2717074"/>
                <a:gd name="connsiteX15" fmla="*/ 0 w 6773772"/>
                <a:gd name="connsiteY15" fmla="*/ 1358537 h 2717074"/>
                <a:gd name="connsiteX16" fmla="*/ 1358537 w 6773772"/>
                <a:gd name="connsiteY16" fmla="*/ 0 h 2717074"/>
                <a:gd name="connsiteX0" fmla="*/ 1358537 w 6773772"/>
                <a:gd name="connsiteY0" fmla="*/ 283391 h 2717074"/>
                <a:gd name="connsiteX1" fmla="*/ 283391 w 6773772"/>
                <a:gd name="connsiteY1" fmla="*/ 1358537 h 2717074"/>
                <a:gd name="connsiteX2" fmla="*/ 1358537 w 6773772"/>
                <a:gd name="connsiteY2" fmla="*/ 2433683 h 2717074"/>
                <a:gd name="connsiteX3" fmla="*/ 2433683 w 6773772"/>
                <a:gd name="connsiteY3" fmla="*/ 1358537 h 2717074"/>
                <a:gd name="connsiteX4" fmla="*/ 1358537 w 6773772"/>
                <a:gd name="connsiteY4" fmla="*/ 283391 h 2717074"/>
                <a:gd name="connsiteX5" fmla="*/ 1358537 w 6773772"/>
                <a:gd name="connsiteY5" fmla="*/ 0 h 2717074"/>
                <a:gd name="connsiteX6" fmla="*/ 2717074 w 6773772"/>
                <a:gd name="connsiteY6" fmla="*/ 1358537 h 2717074"/>
                <a:gd name="connsiteX7" fmla="*/ 2222693 w 6773772"/>
                <a:gd name="connsiteY7" fmla="*/ 2406850 h 2717074"/>
                <a:gd name="connsiteX8" fmla="*/ 2186506 w 6773772"/>
                <a:gd name="connsiteY8" fmla="*/ 2433910 h 2717074"/>
                <a:gd name="connsiteX9" fmla="*/ 6773772 w 6773772"/>
                <a:gd name="connsiteY9" fmla="*/ 2433910 h 2717074"/>
                <a:gd name="connsiteX10" fmla="*/ 6773772 w 6773772"/>
                <a:gd name="connsiteY10" fmla="*/ 2717074 h 2717074"/>
                <a:gd name="connsiteX11" fmla="*/ 1358537 w 6773772"/>
                <a:gd name="connsiteY11" fmla="*/ 2717074 h 2717074"/>
                <a:gd name="connsiteX12" fmla="*/ 598966 w 6773772"/>
                <a:gd name="connsiteY12" fmla="*/ 2485057 h 2717074"/>
                <a:gd name="connsiteX13" fmla="*/ 494381 w 6773772"/>
                <a:gd name="connsiteY13" fmla="*/ 2406850 h 2717074"/>
                <a:gd name="connsiteX14" fmla="*/ 0 w 6773772"/>
                <a:gd name="connsiteY14" fmla="*/ 1358537 h 2717074"/>
                <a:gd name="connsiteX15" fmla="*/ 1358537 w 6773772"/>
                <a:gd name="connsiteY15" fmla="*/ 0 h 271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73772" h="2717074">
                  <a:moveTo>
                    <a:pt x="1358537" y="283391"/>
                  </a:moveTo>
                  <a:cubicBezTo>
                    <a:pt x="764750" y="283391"/>
                    <a:pt x="283391" y="764750"/>
                    <a:pt x="283391" y="1358537"/>
                  </a:cubicBezTo>
                  <a:cubicBezTo>
                    <a:pt x="283391" y="1952324"/>
                    <a:pt x="764750" y="2433683"/>
                    <a:pt x="1358537" y="2433683"/>
                  </a:cubicBezTo>
                  <a:cubicBezTo>
                    <a:pt x="1952324" y="2433683"/>
                    <a:pt x="2433683" y="1952324"/>
                    <a:pt x="2433683" y="1358537"/>
                  </a:cubicBezTo>
                  <a:cubicBezTo>
                    <a:pt x="2433683" y="764750"/>
                    <a:pt x="1952324" y="283391"/>
                    <a:pt x="1358537" y="283391"/>
                  </a:cubicBezTo>
                  <a:close/>
                  <a:moveTo>
                    <a:pt x="1358537" y="0"/>
                  </a:moveTo>
                  <a:cubicBezTo>
                    <a:pt x="2108836" y="0"/>
                    <a:pt x="2717074" y="608238"/>
                    <a:pt x="2717074" y="1358537"/>
                  </a:cubicBezTo>
                  <a:cubicBezTo>
                    <a:pt x="2717074" y="1780580"/>
                    <a:pt x="2524624" y="2157674"/>
                    <a:pt x="2222693" y="2406850"/>
                  </a:cubicBezTo>
                  <a:lnTo>
                    <a:pt x="2186506" y="2433910"/>
                  </a:lnTo>
                  <a:lnTo>
                    <a:pt x="6773772" y="2433910"/>
                  </a:lnTo>
                  <a:lnTo>
                    <a:pt x="6773772" y="2717074"/>
                  </a:lnTo>
                  <a:lnTo>
                    <a:pt x="1358537" y="2717074"/>
                  </a:lnTo>
                  <a:cubicBezTo>
                    <a:pt x="1077175" y="2717074"/>
                    <a:pt x="815790" y="2631541"/>
                    <a:pt x="598966" y="2485057"/>
                  </a:cubicBezTo>
                  <a:lnTo>
                    <a:pt x="494381" y="2406850"/>
                  </a:lnTo>
                  <a:cubicBezTo>
                    <a:pt x="192450" y="2157674"/>
                    <a:pt x="0" y="1780580"/>
                    <a:pt x="0" y="1358537"/>
                  </a:cubicBezTo>
                  <a:cubicBezTo>
                    <a:pt x="0" y="608238"/>
                    <a:pt x="608238" y="0"/>
                    <a:pt x="1358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52FD5E5-4E25-4EA4-87E6-7A8ED48784A5}"/>
                </a:ext>
              </a:extLst>
            </p:cNvPr>
            <p:cNvSpPr/>
            <p:nvPr/>
          </p:nvSpPr>
          <p:spPr>
            <a:xfrm>
              <a:off x="1841048" y="4333875"/>
              <a:ext cx="1309738" cy="719138"/>
            </a:xfrm>
            <a:custGeom>
              <a:avLst/>
              <a:gdLst>
                <a:gd name="connsiteX0" fmla="*/ 1013444 w 1309738"/>
                <a:gd name="connsiteY0" fmla="*/ 0 h 719138"/>
                <a:gd name="connsiteX1" fmla="*/ 1309738 w 1309738"/>
                <a:gd name="connsiteY1" fmla="*/ 0 h 719138"/>
                <a:gd name="connsiteX2" fmla="*/ 1297460 w 1309738"/>
                <a:gd name="connsiteY2" fmla="*/ 47752 h 719138"/>
                <a:gd name="connsiteX3" fmla="*/ 864156 w 1309738"/>
                <a:gd name="connsiteY3" fmla="*/ 692078 h 719138"/>
                <a:gd name="connsiteX4" fmla="*/ 827969 w 1309738"/>
                <a:gd name="connsiteY4" fmla="*/ 719138 h 719138"/>
                <a:gd name="connsiteX5" fmla="*/ 0 w 1309738"/>
                <a:gd name="connsiteY5" fmla="*/ 719138 h 719138"/>
                <a:gd name="connsiteX6" fmla="*/ 0 w 1309738"/>
                <a:gd name="connsiteY6" fmla="*/ 718911 h 719138"/>
                <a:gd name="connsiteX7" fmla="*/ 990656 w 1309738"/>
                <a:gd name="connsiteY7" fmla="*/ 62260 h 71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9738" h="719138">
                  <a:moveTo>
                    <a:pt x="1013444" y="0"/>
                  </a:moveTo>
                  <a:lnTo>
                    <a:pt x="1309738" y="0"/>
                  </a:lnTo>
                  <a:lnTo>
                    <a:pt x="1297460" y="47752"/>
                  </a:lnTo>
                  <a:cubicBezTo>
                    <a:pt x="1218072" y="302991"/>
                    <a:pt x="1065443" y="525961"/>
                    <a:pt x="864156" y="692078"/>
                  </a:cubicBezTo>
                  <a:lnTo>
                    <a:pt x="827969" y="719138"/>
                  </a:lnTo>
                  <a:lnTo>
                    <a:pt x="0" y="719138"/>
                  </a:lnTo>
                  <a:lnTo>
                    <a:pt x="0" y="718911"/>
                  </a:lnTo>
                  <a:cubicBezTo>
                    <a:pt x="445340" y="718911"/>
                    <a:pt x="827440" y="448147"/>
                    <a:pt x="990656" y="62260"/>
                  </a:cubicBezTo>
                  <a:close/>
                </a:path>
              </a:pathLst>
            </a:custGeom>
            <a:gradFill flip="none" rotWithShape="1">
              <a:gsLst>
                <a:gs pos="32000">
                  <a:schemeClr val="accent2"/>
                </a:gs>
                <a:gs pos="77000">
                  <a:schemeClr val="accent2">
                    <a:lumMod val="7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BEE121D-010F-4B83-B29D-A6C0421A739D}"/>
              </a:ext>
            </a:extLst>
          </p:cNvPr>
          <p:cNvGrpSpPr/>
          <p:nvPr/>
        </p:nvGrpSpPr>
        <p:grpSpPr>
          <a:xfrm>
            <a:off x="4864024" y="1263701"/>
            <a:ext cx="5442212" cy="2037806"/>
            <a:chOff x="0" y="2619103"/>
            <a:chExt cx="7256282" cy="2717074"/>
          </a:xfrm>
          <a:solidFill>
            <a:schemeClr val="accent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03C1C29-2E23-47B8-8DAF-FE140562809E}"/>
                </a:ext>
              </a:extLst>
            </p:cNvPr>
            <p:cNvSpPr/>
            <p:nvPr/>
          </p:nvSpPr>
          <p:spPr>
            <a:xfrm>
              <a:off x="0" y="5053013"/>
              <a:ext cx="1893434" cy="283164"/>
            </a:xfrm>
            <a:custGeom>
              <a:avLst/>
              <a:gdLst>
                <a:gd name="connsiteX0" fmla="*/ 0 w 1893434"/>
                <a:gd name="connsiteY0" fmla="*/ 0 h 283164"/>
                <a:gd name="connsiteX1" fmla="*/ 1065465 w 1893434"/>
                <a:gd name="connsiteY1" fmla="*/ 0 h 283164"/>
                <a:gd name="connsiteX2" fmla="*/ 1133863 w 1893434"/>
                <a:gd name="connsiteY2" fmla="*/ 51147 h 283164"/>
                <a:gd name="connsiteX3" fmla="*/ 1893434 w 1893434"/>
                <a:gd name="connsiteY3" fmla="*/ 283164 h 283164"/>
                <a:gd name="connsiteX4" fmla="*/ 0 w 1893434"/>
                <a:gd name="connsiteY4" fmla="*/ 283164 h 283164"/>
                <a:gd name="connsiteX5" fmla="*/ 0 w 1893434"/>
                <a:gd name="connsiteY5" fmla="*/ 0 h 28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434" h="283164">
                  <a:moveTo>
                    <a:pt x="0" y="0"/>
                  </a:moveTo>
                  <a:lnTo>
                    <a:pt x="1065465" y="0"/>
                  </a:lnTo>
                  <a:lnTo>
                    <a:pt x="1133863" y="51147"/>
                  </a:lnTo>
                  <a:cubicBezTo>
                    <a:pt x="1350687" y="197631"/>
                    <a:pt x="1612072" y="283164"/>
                    <a:pt x="1893434" y="283164"/>
                  </a:cubicBezTo>
                  <a:lnTo>
                    <a:pt x="0" y="283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214ABF7-9053-40AF-BC49-E03478121018}"/>
                </a:ext>
              </a:extLst>
            </p:cNvPr>
            <p:cNvSpPr/>
            <p:nvPr/>
          </p:nvSpPr>
          <p:spPr>
            <a:xfrm>
              <a:off x="482510" y="2619103"/>
              <a:ext cx="6773772" cy="2717074"/>
            </a:xfrm>
            <a:custGeom>
              <a:avLst/>
              <a:gdLst>
                <a:gd name="connsiteX0" fmla="*/ 1358537 w 6773772"/>
                <a:gd name="connsiteY0" fmla="*/ 283391 h 2717074"/>
                <a:gd name="connsiteX1" fmla="*/ 283391 w 6773772"/>
                <a:gd name="connsiteY1" fmla="*/ 1358537 h 2717074"/>
                <a:gd name="connsiteX2" fmla="*/ 1358537 w 6773772"/>
                <a:gd name="connsiteY2" fmla="*/ 2433683 h 2717074"/>
                <a:gd name="connsiteX3" fmla="*/ 2433683 w 6773772"/>
                <a:gd name="connsiteY3" fmla="*/ 1358537 h 2717074"/>
                <a:gd name="connsiteX4" fmla="*/ 1358537 w 6773772"/>
                <a:gd name="connsiteY4" fmla="*/ 283391 h 2717074"/>
                <a:gd name="connsiteX5" fmla="*/ 1358537 w 6773772"/>
                <a:gd name="connsiteY5" fmla="*/ 0 h 2717074"/>
                <a:gd name="connsiteX6" fmla="*/ 2717074 w 6773772"/>
                <a:gd name="connsiteY6" fmla="*/ 1358537 h 2717074"/>
                <a:gd name="connsiteX7" fmla="*/ 2222693 w 6773772"/>
                <a:gd name="connsiteY7" fmla="*/ 2406850 h 2717074"/>
                <a:gd name="connsiteX8" fmla="*/ 2186506 w 6773772"/>
                <a:gd name="connsiteY8" fmla="*/ 2433910 h 2717074"/>
                <a:gd name="connsiteX9" fmla="*/ 6773772 w 6773772"/>
                <a:gd name="connsiteY9" fmla="*/ 2433910 h 2717074"/>
                <a:gd name="connsiteX10" fmla="*/ 6773772 w 6773772"/>
                <a:gd name="connsiteY10" fmla="*/ 2717074 h 2717074"/>
                <a:gd name="connsiteX11" fmla="*/ 1687285 w 6773772"/>
                <a:gd name="connsiteY11" fmla="*/ 2717074 h 2717074"/>
                <a:gd name="connsiteX12" fmla="*/ 1687285 w 6773772"/>
                <a:gd name="connsiteY12" fmla="*/ 2673337 h 2717074"/>
                <a:gd name="connsiteX13" fmla="*/ 1565429 w 6773772"/>
                <a:gd name="connsiteY13" fmla="*/ 2701421 h 2717074"/>
                <a:gd name="connsiteX14" fmla="*/ 1358537 w 6773772"/>
                <a:gd name="connsiteY14" fmla="*/ 2717074 h 2717074"/>
                <a:gd name="connsiteX15" fmla="*/ 598966 w 6773772"/>
                <a:gd name="connsiteY15" fmla="*/ 2485057 h 2717074"/>
                <a:gd name="connsiteX16" fmla="*/ 530568 w 6773772"/>
                <a:gd name="connsiteY16" fmla="*/ 2433910 h 2717074"/>
                <a:gd name="connsiteX17" fmla="*/ 494381 w 6773772"/>
                <a:gd name="connsiteY17" fmla="*/ 2406850 h 2717074"/>
                <a:gd name="connsiteX18" fmla="*/ 0 w 6773772"/>
                <a:gd name="connsiteY18" fmla="*/ 1358537 h 2717074"/>
                <a:gd name="connsiteX19" fmla="*/ 1358537 w 6773772"/>
                <a:gd name="connsiteY19" fmla="*/ 0 h 2717074"/>
                <a:gd name="connsiteX0" fmla="*/ 1358537 w 6773772"/>
                <a:gd name="connsiteY0" fmla="*/ 283391 h 2717074"/>
                <a:gd name="connsiteX1" fmla="*/ 283391 w 6773772"/>
                <a:gd name="connsiteY1" fmla="*/ 1358537 h 2717074"/>
                <a:gd name="connsiteX2" fmla="*/ 1358537 w 6773772"/>
                <a:gd name="connsiteY2" fmla="*/ 2433683 h 2717074"/>
                <a:gd name="connsiteX3" fmla="*/ 2433683 w 6773772"/>
                <a:gd name="connsiteY3" fmla="*/ 1358537 h 2717074"/>
                <a:gd name="connsiteX4" fmla="*/ 1358537 w 6773772"/>
                <a:gd name="connsiteY4" fmla="*/ 283391 h 2717074"/>
                <a:gd name="connsiteX5" fmla="*/ 1358537 w 6773772"/>
                <a:gd name="connsiteY5" fmla="*/ 0 h 2717074"/>
                <a:gd name="connsiteX6" fmla="*/ 2717074 w 6773772"/>
                <a:gd name="connsiteY6" fmla="*/ 1358537 h 2717074"/>
                <a:gd name="connsiteX7" fmla="*/ 2222693 w 6773772"/>
                <a:gd name="connsiteY7" fmla="*/ 2406850 h 2717074"/>
                <a:gd name="connsiteX8" fmla="*/ 2186506 w 6773772"/>
                <a:gd name="connsiteY8" fmla="*/ 2433910 h 2717074"/>
                <a:gd name="connsiteX9" fmla="*/ 6773772 w 6773772"/>
                <a:gd name="connsiteY9" fmla="*/ 2433910 h 2717074"/>
                <a:gd name="connsiteX10" fmla="*/ 6773772 w 6773772"/>
                <a:gd name="connsiteY10" fmla="*/ 2717074 h 2717074"/>
                <a:gd name="connsiteX11" fmla="*/ 1687285 w 6773772"/>
                <a:gd name="connsiteY11" fmla="*/ 2717074 h 2717074"/>
                <a:gd name="connsiteX12" fmla="*/ 1565429 w 6773772"/>
                <a:gd name="connsiteY12" fmla="*/ 2701421 h 2717074"/>
                <a:gd name="connsiteX13" fmla="*/ 1358537 w 6773772"/>
                <a:gd name="connsiteY13" fmla="*/ 2717074 h 2717074"/>
                <a:gd name="connsiteX14" fmla="*/ 598966 w 6773772"/>
                <a:gd name="connsiteY14" fmla="*/ 2485057 h 2717074"/>
                <a:gd name="connsiteX15" fmla="*/ 530568 w 6773772"/>
                <a:gd name="connsiteY15" fmla="*/ 2433910 h 2717074"/>
                <a:gd name="connsiteX16" fmla="*/ 494381 w 6773772"/>
                <a:gd name="connsiteY16" fmla="*/ 2406850 h 2717074"/>
                <a:gd name="connsiteX17" fmla="*/ 0 w 6773772"/>
                <a:gd name="connsiteY17" fmla="*/ 1358537 h 2717074"/>
                <a:gd name="connsiteX18" fmla="*/ 1358537 w 6773772"/>
                <a:gd name="connsiteY18" fmla="*/ 0 h 2717074"/>
                <a:gd name="connsiteX0" fmla="*/ 1358537 w 6773772"/>
                <a:gd name="connsiteY0" fmla="*/ 283391 h 2717074"/>
                <a:gd name="connsiteX1" fmla="*/ 283391 w 6773772"/>
                <a:gd name="connsiteY1" fmla="*/ 1358537 h 2717074"/>
                <a:gd name="connsiteX2" fmla="*/ 1358537 w 6773772"/>
                <a:gd name="connsiteY2" fmla="*/ 2433683 h 2717074"/>
                <a:gd name="connsiteX3" fmla="*/ 2433683 w 6773772"/>
                <a:gd name="connsiteY3" fmla="*/ 1358537 h 2717074"/>
                <a:gd name="connsiteX4" fmla="*/ 1358537 w 6773772"/>
                <a:gd name="connsiteY4" fmla="*/ 283391 h 2717074"/>
                <a:gd name="connsiteX5" fmla="*/ 1358537 w 6773772"/>
                <a:gd name="connsiteY5" fmla="*/ 0 h 2717074"/>
                <a:gd name="connsiteX6" fmla="*/ 2717074 w 6773772"/>
                <a:gd name="connsiteY6" fmla="*/ 1358537 h 2717074"/>
                <a:gd name="connsiteX7" fmla="*/ 2222693 w 6773772"/>
                <a:gd name="connsiteY7" fmla="*/ 2406850 h 2717074"/>
                <a:gd name="connsiteX8" fmla="*/ 2186506 w 6773772"/>
                <a:gd name="connsiteY8" fmla="*/ 2433910 h 2717074"/>
                <a:gd name="connsiteX9" fmla="*/ 6773772 w 6773772"/>
                <a:gd name="connsiteY9" fmla="*/ 2433910 h 2717074"/>
                <a:gd name="connsiteX10" fmla="*/ 6773772 w 6773772"/>
                <a:gd name="connsiteY10" fmla="*/ 2717074 h 2717074"/>
                <a:gd name="connsiteX11" fmla="*/ 1687285 w 6773772"/>
                <a:gd name="connsiteY11" fmla="*/ 2717074 h 2717074"/>
                <a:gd name="connsiteX12" fmla="*/ 1358537 w 6773772"/>
                <a:gd name="connsiteY12" fmla="*/ 2717074 h 2717074"/>
                <a:gd name="connsiteX13" fmla="*/ 598966 w 6773772"/>
                <a:gd name="connsiteY13" fmla="*/ 2485057 h 2717074"/>
                <a:gd name="connsiteX14" fmla="*/ 530568 w 6773772"/>
                <a:gd name="connsiteY14" fmla="*/ 2433910 h 2717074"/>
                <a:gd name="connsiteX15" fmla="*/ 494381 w 6773772"/>
                <a:gd name="connsiteY15" fmla="*/ 2406850 h 2717074"/>
                <a:gd name="connsiteX16" fmla="*/ 0 w 6773772"/>
                <a:gd name="connsiteY16" fmla="*/ 1358537 h 2717074"/>
                <a:gd name="connsiteX17" fmla="*/ 1358537 w 6773772"/>
                <a:gd name="connsiteY17" fmla="*/ 0 h 2717074"/>
                <a:gd name="connsiteX0" fmla="*/ 1358537 w 6773772"/>
                <a:gd name="connsiteY0" fmla="*/ 283391 h 2717074"/>
                <a:gd name="connsiteX1" fmla="*/ 283391 w 6773772"/>
                <a:gd name="connsiteY1" fmla="*/ 1358537 h 2717074"/>
                <a:gd name="connsiteX2" fmla="*/ 1358537 w 6773772"/>
                <a:gd name="connsiteY2" fmla="*/ 2433683 h 2717074"/>
                <a:gd name="connsiteX3" fmla="*/ 2433683 w 6773772"/>
                <a:gd name="connsiteY3" fmla="*/ 1358537 h 2717074"/>
                <a:gd name="connsiteX4" fmla="*/ 1358537 w 6773772"/>
                <a:gd name="connsiteY4" fmla="*/ 283391 h 2717074"/>
                <a:gd name="connsiteX5" fmla="*/ 1358537 w 6773772"/>
                <a:gd name="connsiteY5" fmla="*/ 0 h 2717074"/>
                <a:gd name="connsiteX6" fmla="*/ 2717074 w 6773772"/>
                <a:gd name="connsiteY6" fmla="*/ 1358537 h 2717074"/>
                <a:gd name="connsiteX7" fmla="*/ 2222693 w 6773772"/>
                <a:gd name="connsiteY7" fmla="*/ 2406850 h 2717074"/>
                <a:gd name="connsiteX8" fmla="*/ 2186506 w 6773772"/>
                <a:gd name="connsiteY8" fmla="*/ 2433910 h 2717074"/>
                <a:gd name="connsiteX9" fmla="*/ 6773772 w 6773772"/>
                <a:gd name="connsiteY9" fmla="*/ 2433910 h 2717074"/>
                <a:gd name="connsiteX10" fmla="*/ 6773772 w 6773772"/>
                <a:gd name="connsiteY10" fmla="*/ 2717074 h 2717074"/>
                <a:gd name="connsiteX11" fmla="*/ 1358537 w 6773772"/>
                <a:gd name="connsiteY11" fmla="*/ 2717074 h 2717074"/>
                <a:gd name="connsiteX12" fmla="*/ 598966 w 6773772"/>
                <a:gd name="connsiteY12" fmla="*/ 2485057 h 2717074"/>
                <a:gd name="connsiteX13" fmla="*/ 530568 w 6773772"/>
                <a:gd name="connsiteY13" fmla="*/ 2433910 h 2717074"/>
                <a:gd name="connsiteX14" fmla="*/ 494381 w 6773772"/>
                <a:gd name="connsiteY14" fmla="*/ 2406850 h 2717074"/>
                <a:gd name="connsiteX15" fmla="*/ 0 w 6773772"/>
                <a:gd name="connsiteY15" fmla="*/ 1358537 h 2717074"/>
                <a:gd name="connsiteX16" fmla="*/ 1358537 w 6773772"/>
                <a:gd name="connsiteY16" fmla="*/ 0 h 2717074"/>
                <a:gd name="connsiteX0" fmla="*/ 1358537 w 6773772"/>
                <a:gd name="connsiteY0" fmla="*/ 283391 h 2717074"/>
                <a:gd name="connsiteX1" fmla="*/ 283391 w 6773772"/>
                <a:gd name="connsiteY1" fmla="*/ 1358537 h 2717074"/>
                <a:gd name="connsiteX2" fmla="*/ 1358537 w 6773772"/>
                <a:gd name="connsiteY2" fmla="*/ 2433683 h 2717074"/>
                <a:gd name="connsiteX3" fmla="*/ 2433683 w 6773772"/>
                <a:gd name="connsiteY3" fmla="*/ 1358537 h 2717074"/>
                <a:gd name="connsiteX4" fmla="*/ 1358537 w 6773772"/>
                <a:gd name="connsiteY4" fmla="*/ 283391 h 2717074"/>
                <a:gd name="connsiteX5" fmla="*/ 1358537 w 6773772"/>
                <a:gd name="connsiteY5" fmla="*/ 0 h 2717074"/>
                <a:gd name="connsiteX6" fmla="*/ 2717074 w 6773772"/>
                <a:gd name="connsiteY6" fmla="*/ 1358537 h 2717074"/>
                <a:gd name="connsiteX7" fmla="*/ 2222693 w 6773772"/>
                <a:gd name="connsiteY7" fmla="*/ 2406850 h 2717074"/>
                <a:gd name="connsiteX8" fmla="*/ 2186506 w 6773772"/>
                <a:gd name="connsiteY8" fmla="*/ 2433910 h 2717074"/>
                <a:gd name="connsiteX9" fmla="*/ 6773772 w 6773772"/>
                <a:gd name="connsiteY9" fmla="*/ 2433910 h 2717074"/>
                <a:gd name="connsiteX10" fmla="*/ 6773772 w 6773772"/>
                <a:gd name="connsiteY10" fmla="*/ 2717074 h 2717074"/>
                <a:gd name="connsiteX11" fmla="*/ 1358537 w 6773772"/>
                <a:gd name="connsiteY11" fmla="*/ 2717074 h 2717074"/>
                <a:gd name="connsiteX12" fmla="*/ 598966 w 6773772"/>
                <a:gd name="connsiteY12" fmla="*/ 2485057 h 2717074"/>
                <a:gd name="connsiteX13" fmla="*/ 494381 w 6773772"/>
                <a:gd name="connsiteY13" fmla="*/ 2406850 h 2717074"/>
                <a:gd name="connsiteX14" fmla="*/ 0 w 6773772"/>
                <a:gd name="connsiteY14" fmla="*/ 1358537 h 2717074"/>
                <a:gd name="connsiteX15" fmla="*/ 1358537 w 6773772"/>
                <a:gd name="connsiteY15" fmla="*/ 0 h 271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73772" h="2717074">
                  <a:moveTo>
                    <a:pt x="1358537" y="283391"/>
                  </a:moveTo>
                  <a:cubicBezTo>
                    <a:pt x="764750" y="283391"/>
                    <a:pt x="283391" y="764750"/>
                    <a:pt x="283391" y="1358537"/>
                  </a:cubicBezTo>
                  <a:cubicBezTo>
                    <a:pt x="283391" y="1952324"/>
                    <a:pt x="764750" y="2433683"/>
                    <a:pt x="1358537" y="2433683"/>
                  </a:cubicBezTo>
                  <a:cubicBezTo>
                    <a:pt x="1952324" y="2433683"/>
                    <a:pt x="2433683" y="1952324"/>
                    <a:pt x="2433683" y="1358537"/>
                  </a:cubicBezTo>
                  <a:cubicBezTo>
                    <a:pt x="2433683" y="764750"/>
                    <a:pt x="1952324" y="283391"/>
                    <a:pt x="1358537" y="283391"/>
                  </a:cubicBezTo>
                  <a:close/>
                  <a:moveTo>
                    <a:pt x="1358537" y="0"/>
                  </a:moveTo>
                  <a:cubicBezTo>
                    <a:pt x="2108836" y="0"/>
                    <a:pt x="2717074" y="608238"/>
                    <a:pt x="2717074" y="1358537"/>
                  </a:cubicBezTo>
                  <a:cubicBezTo>
                    <a:pt x="2717074" y="1780580"/>
                    <a:pt x="2524624" y="2157674"/>
                    <a:pt x="2222693" y="2406850"/>
                  </a:cubicBezTo>
                  <a:lnTo>
                    <a:pt x="2186506" y="2433910"/>
                  </a:lnTo>
                  <a:lnTo>
                    <a:pt x="6773772" y="2433910"/>
                  </a:lnTo>
                  <a:lnTo>
                    <a:pt x="6773772" y="2717074"/>
                  </a:lnTo>
                  <a:lnTo>
                    <a:pt x="1358537" y="2717074"/>
                  </a:lnTo>
                  <a:cubicBezTo>
                    <a:pt x="1077175" y="2717074"/>
                    <a:pt x="815790" y="2631541"/>
                    <a:pt x="598966" y="2485057"/>
                  </a:cubicBezTo>
                  <a:lnTo>
                    <a:pt x="494381" y="2406850"/>
                  </a:lnTo>
                  <a:cubicBezTo>
                    <a:pt x="192450" y="2157674"/>
                    <a:pt x="0" y="1780580"/>
                    <a:pt x="0" y="1358537"/>
                  </a:cubicBezTo>
                  <a:cubicBezTo>
                    <a:pt x="0" y="608238"/>
                    <a:pt x="608238" y="0"/>
                    <a:pt x="135853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5DD4D9B-D009-486C-A5F3-B7E85CB1F394}"/>
                </a:ext>
              </a:extLst>
            </p:cNvPr>
            <p:cNvSpPr/>
            <p:nvPr/>
          </p:nvSpPr>
          <p:spPr>
            <a:xfrm>
              <a:off x="1841048" y="4333875"/>
              <a:ext cx="1309738" cy="719138"/>
            </a:xfrm>
            <a:custGeom>
              <a:avLst/>
              <a:gdLst>
                <a:gd name="connsiteX0" fmla="*/ 1013444 w 1309738"/>
                <a:gd name="connsiteY0" fmla="*/ 0 h 719138"/>
                <a:gd name="connsiteX1" fmla="*/ 1309738 w 1309738"/>
                <a:gd name="connsiteY1" fmla="*/ 0 h 719138"/>
                <a:gd name="connsiteX2" fmla="*/ 1297460 w 1309738"/>
                <a:gd name="connsiteY2" fmla="*/ 47752 h 719138"/>
                <a:gd name="connsiteX3" fmla="*/ 864156 w 1309738"/>
                <a:gd name="connsiteY3" fmla="*/ 692078 h 719138"/>
                <a:gd name="connsiteX4" fmla="*/ 827969 w 1309738"/>
                <a:gd name="connsiteY4" fmla="*/ 719138 h 719138"/>
                <a:gd name="connsiteX5" fmla="*/ 0 w 1309738"/>
                <a:gd name="connsiteY5" fmla="*/ 719138 h 719138"/>
                <a:gd name="connsiteX6" fmla="*/ 0 w 1309738"/>
                <a:gd name="connsiteY6" fmla="*/ 718911 h 719138"/>
                <a:gd name="connsiteX7" fmla="*/ 990656 w 1309738"/>
                <a:gd name="connsiteY7" fmla="*/ 62260 h 71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9738" h="719138">
                  <a:moveTo>
                    <a:pt x="1013444" y="0"/>
                  </a:moveTo>
                  <a:lnTo>
                    <a:pt x="1309738" y="0"/>
                  </a:lnTo>
                  <a:lnTo>
                    <a:pt x="1297460" y="47752"/>
                  </a:lnTo>
                  <a:cubicBezTo>
                    <a:pt x="1218072" y="302991"/>
                    <a:pt x="1065443" y="525961"/>
                    <a:pt x="864156" y="692078"/>
                  </a:cubicBezTo>
                  <a:lnTo>
                    <a:pt x="827969" y="719138"/>
                  </a:lnTo>
                  <a:lnTo>
                    <a:pt x="0" y="719138"/>
                  </a:lnTo>
                  <a:lnTo>
                    <a:pt x="0" y="718911"/>
                  </a:lnTo>
                  <a:cubicBezTo>
                    <a:pt x="445340" y="718911"/>
                    <a:pt x="827440" y="448147"/>
                    <a:pt x="990656" y="62260"/>
                  </a:cubicBezTo>
                  <a:close/>
                </a:path>
              </a:pathLst>
            </a:custGeom>
            <a:gradFill>
              <a:gsLst>
                <a:gs pos="32000">
                  <a:schemeClr val="accent1"/>
                </a:gs>
                <a:gs pos="77000">
                  <a:schemeClr val="accent1">
                    <a:lumMod val="5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12C3776-D1EC-446A-8080-3E35B72364A2}"/>
              </a:ext>
            </a:extLst>
          </p:cNvPr>
          <p:cNvSpPr/>
          <p:nvPr/>
        </p:nvSpPr>
        <p:spPr>
          <a:xfrm>
            <a:off x="8031224" y="3089134"/>
            <a:ext cx="1420076" cy="212373"/>
          </a:xfrm>
          <a:custGeom>
            <a:avLst/>
            <a:gdLst>
              <a:gd name="connsiteX0" fmla="*/ 0 w 1893434"/>
              <a:gd name="connsiteY0" fmla="*/ 0 h 283164"/>
              <a:gd name="connsiteX1" fmla="*/ 1065465 w 1893434"/>
              <a:gd name="connsiteY1" fmla="*/ 0 h 283164"/>
              <a:gd name="connsiteX2" fmla="*/ 1133863 w 1893434"/>
              <a:gd name="connsiteY2" fmla="*/ 51147 h 283164"/>
              <a:gd name="connsiteX3" fmla="*/ 1893434 w 1893434"/>
              <a:gd name="connsiteY3" fmla="*/ 283164 h 283164"/>
              <a:gd name="connsiteX4" fmla="*/ 0 w 1893434"/>
              <a:gd name="connsiteY4" fmla="*/ 283164 h 283164"/>
              <a:gd name="connsiteX5" fmla="*/ 0 w 1893434"/>
              <a:gd name="connsiteY5" fmla="*/ 0 h 28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3434" h="283164">
                <a:moveTo>
                  <a:pt x="0" y="0"/>
                </a:moveTo>
                <a:lnTo>
                  <a:pt x="1065465" y="0"/>
                </a:lnTo>
                <a:lnTo>
                  <a:pt x="1133863" y="51147"/>
                </a:lnTo>
                <a:cubicBezTo>
                  <a:pt x="1350687" y="197631"/>
                  <a:pt x="1612072" y="283164"/>
                  <a:pt x="1893434" y="283164"/>
                </a:cubicBezTo>
                <a:lnTo>
                  <a:pt x="0" y="28316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2000">
                <a:schemeClr val="accent1"/>
              </a:gs>
              <a:gs pos="7700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26FA366-D073-4D78-AF7A-749E9FD85AAC}"/>
              </a:ext>
            </a:extLst>
          </p:cNvPr>
          <p:cNvSpPr/>
          <p:nvPr/>
        </p:nvSpPr>
        <p:spPr>
          <a:xfrm>
            <a:off x="8411960" y="1263701"/>
            <a:ext cx="2410011" cy="2037806"/>
          </a:xfrm>
          <a:custGeom>
            <a:avLst/>
            <a:gdLst>
              <a:gd name="connsiteX0" fmla="*/ 1358537 w 3213348"/>
              <a:gd name="connsiteY0" fmla="*/ 283391 h 2717074"/>
              <a:gd name="connsiteX1" fmla="*/ 283391 w 3213348"/>
              <a:gd name="connsiteY1" fmla="*/ 1358537 h 2717074"/>
              <a:gd name="connsiteX2" fmla="*/ 1358537 w 3213348"/>
              <a:gd name="connsiteY2" fmla="*/ 2433683 h 2717074"/>
              <a:gd name="connsiteX3" fmla="*/ 2433683 w 3213348"/>
              <a:gd name="connsiteY3" fmla="*/ 1358537 h 2717074"/>
              <a:gd name="connsiteX4" fmla="*/ 1358537 w 3213348"/>
              <a:gd name="connsiteY4" fmla="*/ 283391 h 2717074"/>
              <a:gd name="connsiteX5" fmla="*/ 1358537 w 3213348"/>
              <a:gd name="connsiteY5" fmla="*/ 0 h 2717074"/>
              <a:gd name="connsiteX6" fmla="*/ 2717074 w 3213348"/>
              <a:gd name="connsiteY6" fmla="*/ 1358537 h 2717074"/>
              <a:gd name="connsiteX7" fmla="*/ 2222693 w 3213348"/>
              <a:gd name="connsiteY7" fmla="*/ 2406850 h 2717074"/>
              <a:gd name="connsiteX8" fmla="*/ 2186506 w 3213348"/>
              <a:gd name="connsiteY8" fmla="*/ 2433910 h 2717074"/>
              <a:gd name="connsiteX9" fmla="*/ 3213348 w 3213348"/>
              <a:gd name="connsiteY9" fmla="*/ 2433910 h 2717074"/>
              <a:gd name="connsiteX10" fmla="*/ 3213348 w 3213348"/>
              <a:gd name="connsiteY10" fmla="*/ 2717074 h 2717074"/>
              <a:gd name="connsiteX11" fmla="*/ 1358537 w 3213348"/>
              <a:gd name="connsiteY11" fmla="*/ 2717074 h 2717074"/>
              <a:gd name="connsiteX12" fmla="*/ 598966 w 3213348"/>
              <a:gd name="connsiteY12" fmla="*/ 2485057 h 2717074"/>
              <a:gd name="connsiteX13" fmla="*/ 494381 w 3213348"/>
              <a:gd name="connsiteY13" fmla="*/ 2406850 h 2717074"/>
              <a:gd name="connsiteX14" fmla="*/ 0 w 3213348"/>
              <a:gd name="connsiteY14" fmla="*/ 1358537 h 2717074"/>
              <a:gd name="connsiteX15" fmla="*/ 1358537 w 3213348"/>
              <a:gd name="connsiteY15" fmla="*/ 0 h 2717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13348" h="2717074">
                <a:moveTo>
                  <a:pt x="1358537" y="283391"/>
                </a:moveTo>
                <a:cubicBezTo>
                  <a:pt x="764750" y="283391"/>
                  <a:pt x="283391" y="764750"/>
                  <a:pt x="283391" y="1358537"/>
                </a:cubicBezTo>
                <a:cubicBezTo>
                  <a:pt x="283391" y="1952324"/>
                  <a:pt x="764750" y="2433683"/>
                  <a:pt x="1358537" y="2433683"/>
                </a:cubicBezTo>
                <a:cubicBezTo>
                  <a:pt x="1952324" y="2433683"/>
                  <a:pt x="2433683" y="1952324"/>
                  <a:pt x="2433683" y="1358537"/>
                </a:cubicBezTo>
                <a:cubicBezTo>
                  <a:pt x="2433683" y="764750"/>
                  <a:pt x="1952324" y="283391"/>
                  <a:pt x="1358537" y="283391"/>
                </a:cubicBezTo>
                <a:close/>
                <a:moveTo>
                  <a:pt x="1358537" y="0"/>
                </a:moveTo>
                <a:cubicBezTo>
                  <a:pt x="2108836" y="0"/>
                  <a:pt x="2717074" y="608238"/>
                  <a:pt x="2717074" y="1358537"/>
                </a:cubicBezTo>
                <a:cubicBezTo>
                  <a:pt x="2717074" y="1780580"/>
                  <a:pt x="2524624" y="2157674"/>
                  <a:pt x="2222693" y="2406850"/>
                </a:cubicBezTo>
                <a:lnTo>
                  <a:pt x="2186506" y="2433910"/>
                </a:lnTo>
                <a:lnTo>
                  <a:pt x="3213348" y="2433910"/>
                </a:lnTo>
                <a:lnTo>
                  <a:pt x="3213348" y="2717074"/>
                </a:lnTo>
                <a:lnTo>
                  <a:pt x="1358537" y="2717074"/>
                </a:lnTo>
                <a:cubicBezTo>
                  <a:pt x="1077175" y="2717074"/>
                  <a:pt x="815790" y="2631541"/>
                  <a:pt x="598966" y="2485057"/>
                </a:cubicBezTo>
                <a:lnTo>
                  <a:pt x="494381" y="2406850"/>
                </a:lnTo>
                <a:cubicBezTo>
                  <a:pt x="192450" y="2157674"/>
                  <a:pt x="0" y="1780580"/>
                  <a:pt x="0" y="1358537"/>
                </a:cubicBezTo>
                <a:cubicBezTo>
                  <a:pt x="0" y="608238"/>
                  <a:pt x="608238" y="0"/>
                  <a:pt x="13585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7E1B0B1-FA67-4EB3-9BE9-475F6763D664}"/>
              </a:ext>
            </a:extLst>
          </p:cNvPr>
          <p:cNvSpPr/>
          <p:nvPr/>
        </p:nvSpPr>
        <p:spPr>
          <a:xfrm>
            <a:off x="9430863" y="2549780"/>
            <a:ext cx="982304" cy="539354"/>
          </a:xfrm>
          <a:custGeom>
            <a:avLst/>
            <a:gdLst>
              <a:gd name="connsiteX0" fmla="*/ 1013444 w 1309738"/>
              <a:gd name="connsiteY0" fmla="*/ 0 h 719138"/>
              <a:gd name="connsiteX1" fmla="*/ 1309738 w 1309738"/>
              <a:gd name="connsiteY1" fmla="*/ 0 h 719138"/>
              <a:gd name="connsiteX2" fmla="*/ 1297460 w 1309738"/>
              <a:gd name="connsiteY2" fmla="*/ 47752 h 719138"/>
              <a:gd name="connsiteX3" fmla="*/ 864156 w 1309738"/>
              <a:gd name="connsiteY3" fmla="*/ 692078 h 719138"/>
              <a:gd name="connsiteX4" fmla="*/ 827969 w 1309738"/>
              <a:gd name="connsiteY4" fmla="*/ 719138 h 719138"/>
              <a:gd name="connsiteX5" fmla="*/ 0 w 1309738"/>
              <a:gd name="connsiteY5" fmla="*/ 719138 h 719138"/>
              <a:gd name="connsiteX6" fmla="*/ 0 w 1309738"/>
              <a:gd name="connsiteY6" fmla="*/ 718911 h 719138"/>
              <a:gd name="connsiteX7" fmla="*/ 990656 w 1309738"/>
              <a:gd name="connsiteY7" fmla="*/ 62260 h 71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9738" h="719138">
                <a:moveTo>
                  <a:pt x="1013444" y="0"/>
                </a:moveTo>
                <a:lnTo>
                  <a:pt x="1309738" y="0"/>
                </a:lnTo>
                <a:lnTo>
                  <a:pt x="1297460" y="47752"/>
                </a:lnTo>
                <a:cubicBezTo>
                  <a:pt x="1218072" y="302991"/>
                  <a:pt x="1065443" y="525961"/>
                  <a:pt x="864156" y="692078"/>
                </a:cubicBezTo>
                <a:lnTo>
                  <a:pt x="827969" y="719138"/>
                </a:lnTo>
                <a:lnTo>
                  <a:pt x="0" y="719138"/>
                </a:lnTo>
                <a:lnTo>
                  <a:pt x="0" y="718911"/>
                </a:lnTo>
                <a:cubicBezTo>
                  <a:pt x="445340" y="718911"/>
                  <a:pt x="827440" y="448147"/>
                  <a:pt x="990656" y="62260"/>
                </a:cubicBezTo>
                <a:close/>
              </a:path>
            </a:pathLst>
          </a:custGeom>
          <a:gradFill>
            <a:gsLst>
              <a:gs pos="32000">
                <a:schemeClr val="accent4"/>
              </a:gs>
              <a:gs pos="77000">
                <a:schemeClr val="accent4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5AE55A-4184-47A7-9518-5366FE828B25}"/>
              </a:ext>
            </a:extLst>
          </p:cNvPr>
          <p:cNvSpPr txBox="1"/>
          <p:nvPr/>
        </p:nvSpPr>
        <p:spPr>
          <a:xfrm>
            <a:off x="1989243" y="4264036"/>
            <a:ext cx="2202816" cy="52322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E40AF1-2228-41A5-B458-2B0C86E514E3}"/>
              </a:ext>
            </a:extLst>
          </p:cNvPr>
          <p:cNvSpPr txBox="1"/>
          <p:nvPr/>
        </p:nvSpPr>
        <p:spPr>
          <a:xfrm>
            <a:off x="5120283" y="4194387"/>
            <a:ext cx="2202816" cy="52322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8F41E6-AC23-4275-AF2C-662C737178C5}"/>
              </a:ext>
            </a:extLst>
          </p:cNvPr>
          <p:cNvSpPr txBox="1"/>
          <p:nvPr/>
        </p:nvSpPr>
        <p:spPr>
          <a:xfrm>
            <a:off x="5126129" y="4802645"/>
            <a:ext cx="2641558" cy="233910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600" dirty="0"/>
              <a:t>Data Source : </a:t>
            </a:r>
            <a:r>
              <a:rPr lang="en-US" sz="1600" b="1" dirty="0"/>
              <a:t>Darksky.net</a:t>
            </a:r>
            <a:br>
              <a:rPr lang="en-US" sz="1600" dirty="0"/>
            </a:br>
            <a:r>
              <a:rPr lang="en-US" sz="1600" dirty="0"/>
              <a:t>(</a:t>
            </a:r>
            <a:r>
              <a:rPr lang="en-US" sz="1600" dirty="0">
                <a:hlinkClick r:id="rId2"/>
              </a:rPr>
              <a:t>https://darksky.net/</a:t>
            </a:r>
            <a:r>
              <a:rPr lang="en-US" sz="1600" dirty="0"/>
              <a:t>)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b="1" dirty="0"/>
              <a:t>1 Million </a:t>
            </a:r>
            <a:r>
              <a:rPr lang="en-US" sz="1600" dirty="0"/>
              <a:t>records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b="1" dirty="0"/>
              <a:t>2 GB </a:t>
            </a:r>
            <a:r>
              <a:rPr lang="en-US" sz="1600" dirty="0"/>
              <a:t>data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600" dirty="0"/>
          </a:p>
          <a:p>
            <a:pPr marL="228600" indent="-228600" algn="just">
              <a:buFont typeface="+mj-lt"/>
              <a:buAutoNum type="arabicPeriod"/>
            </a:pPr>
            <a:endParaRPr lang="en-US" sz="1600" dirty="0"/>
          </a:p>
          <a:p>
            <a:pPr marL="228600" indent="-228600" algn="just">
              <a:buFont typeface="+mj-lt"/>
              <a:buAutoNum type="arabicPeriod"/>
            </a:pPr>
            <a:endParaRPr lang="en-US" sz="1600" dirty="0"/>
          </a:p>
          <a:p>
            <a:pPr marL="228600" indent="-228600" algn="just">
              <a:buFont typeface="+mj-lt"/>
              <a:buAutoNum type="arabicPeriod"/>
            </a:pPr>
            <a:endParaRPr lang="en-US" sz="1600" dirty="0"/>
          </a:p>
          <a:p>
            <a:pPr marL="228600" indent="-228600" algn="just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BD25-A090-42B4-AFD2-DB9EB7725B8F}"/>
              </a:ext>
            </a:extLst>
          </p:cNvPr>
          <p:cNvSpPr txBox="1"/>
          <p:nvPr/>
        </p:nvSpPr>
        <p:spPr>
          <a:xfrm>
            <a:off x="8383680" y="4194387"/>
            <a:ext cx="2202816" cy="52322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2B82CF-F6A9-46D9-940E-C1048B97D3E4}"/>
              </a:ext>
            </a:extLst>
          </p:cNvPr>
          <p:cNvSpPr txBox="1"/>
          <p:nvPr/>
        </p:nvSpPr>
        <p:spPr>
          <a:xfrm>
            <a:off x="2169534" y="4294814"/>
            <a:ext cx="1672381" cy="492443"/>
          </a:xfrm>
          <a:prstGeom prst="rect">
            <a:avLst/>
          </a:prstGeom>
          <a:noFill/>
        </p:spPr>
        <p:txBody>
          <a:bodyPr wrap="none" lIns="0" rtlCol="0" anchor="ctr">
            <a:spAutoFit/>
          </a:bodyPr>
          <a:lstStyle/>
          <a:p>
            <a:r>
              <a:rPr lang="en-US" sz="2600" b="1" dirty="0">
                <a:solidFill>
                  <a:srgbClr val="1AA8FE"/>
                </a:solidFill>
              </a:rPr>
              <a:t>Traffic Data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8B8C11-A6BC-485B-9D7D-13088708D94B}"/>
              </a:ext>
            </a:extLst>
          </p:cNvPr>
          <p:cNvSpPr txBox="1"/>
          <p:nvPr/>
        </p:nvSpPr>
        <p:spPr>
          <a:xfrm>
            <a:off x="5234661" y="4294814"/>
            <a:ext cx="2020297" cy="492443"/>
          </a:xfrm>
          <a:prstGeom prst="rect">
            <a:avLst/>
          </a:prstGeom>
          <a:noFill/>
        </p:spPr>
        <p:txBody>
          <a:bodyPr wrap="none" lIns="0" rtlCol="0" anchor="ctr">
            <a:spAutoFit/>
          </a:bodyPr>
          <a:lstStyle/>
          <a:p>
            <a:r>
              <a:rPr lang="en-US" sz="2600" b="1" dirty="0">
                <a:solidFill>
                  <a:srgbClr val="1AA8FE"/>
                </a:solidFill>
              </a:rPr>
              <a:t>Weather Data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A2FB654-6ECF-4C1E-B4F4-D53886D3231C}"/>
              </a:ext>
            </a:extLst>
          </p:cNvPr>
          <p:cNvSpPr txBox="1"/>
          <p:nvPr/>
        </p:nvSpPr>
        <p:spPr>
          <a:xfrm>
            <a:off x="8630950" y="4294813"/>
            <a:ext cx="1945597" cy="492443"/>
          </a:xfrm>
          <a:prstGeom prst="rect">
            <a:avLst/>
          </a:prstGeom>
          <a:noFill/>
        </p:spPr>
        <p:txBody>
          <a:bodyPr wrap="none" lIns="0" rtlCol="0" anchor="ctr">
            <a:spAutoFit/>
          </a:bodyPr>
          <a:lstStyle/>
          <a:p>
            <a:r>
              <a:rPr lang="en-US" sz="2600" b="1" dirty="0">
                <a:solidFill>
                  <a:srgbClr val="1AA8FE"/>
                </a:solidFill>
              </a:rPr>
              <a:t>Incident Data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077037C-C061-4462-9360-F2D9B860D813}"/>
              </a:ext>
            </a:extLst>
          </p:cNvPr>
          <p:cNvSpPr txBox="1"/>
          <p:nvPr/>
        </p:nvSpPr>
        <p:spPr>
          <a:xfrm>
            <a:off x="2169534" y="4848467"/>
            <a:ext cx="2492173" cy="255454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600" dirty="0"/>
              <a:t>Data Source : </a:t>
            </a:r>
            <a:r>
              <a:rPr lang="en-US" sz="1600" b="1" dirty="0"/>
              <a:t>PeMS</a:t>
            </a:r>
            <a:br>
              <a:rPr lang="en-US" sz="1600" dirty="0"/>
            </a:br>
            <a:r>
              <a:rPr lang="en-US" sz="1600" dirty="0"/>
              <a:t>(</a:t>
            </a:r>
            <a:r>
              <a:rPr lang="en-US" sz="1600" dirty="0">
                <a:hlinkClick r:id="rId3"/>
              </a:rPr>
              <a:t>http://pems.dot.ca.gov/</a:t>
            </a:r>
            <a:r>
              <a:rPr lang="en-US" sz="1600" dirty="0"/>
              <a:t>)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b="1" dirty="0"/>
              <a:t>75 Million </a:t>
            </a:r>
            <a:r>
              <a:rPr lang="en-US" sz="1600" dirty="0"/>
              <a:t>records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b="1" dirty="0"/>
              <a:t>20 GB </a:t>
            </a:r>
            <a:r>
              <a:rPr lang="en-US" sz="1600" dirty="0"/>
              <a:t>data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600" dirty="0"/>
          </a:p>
          <a:p>
            <a:pPr marL="228600" indent="-228600" algn="just">
              <a:buFont typeface="+mj-lt"/>
              <a:buAutoNum type="arabicPeriod"/>
            </a:pP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228600" indent="-228600" algn="just">
              <a:buFont typeface="+mj-lt"/>
              <a:buAutoNum type="arabicPeriod"/>
            </a:pP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228600" indent="-228600" algn="just">
              <a:buFont typeface="+mj-lt"/>
              <a:buAutoNum type="arabicPeriod"/>
            </a:pP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228600" indent="-228600" algn="just">
              <a:buFont typeface="+mj-lt"/>
              <a:buAutoNum type="arabicPeriod"/>
            </a:pP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228600" indent="-228600" algn="just">
              <a:buFont typeface="+mj-lt"/>
              <a:buAutoNum type="arabicPeriod"/>
            </a:pP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78AA93E-F014-4728-B63C-DD0678DD5B3C}"/>
              </a:ext>
            </a:extLst>
          </p:cNvPr>
          <p:cNvSpPr txBox="1"/>
          <p:nvPr/>
        </p:nvSpPr>
        <p:spPr>
          <a:xfrm>
            <a:off x="8523126" y="4773210"/>
            <a:ext cx="2641558" cy="230832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600" dirty="0"/>
              <a:t>Data Source : </a:t>
            </a:r>
            <a:r>
              <a:rPr lang="en-US" sz="1600" b="1" dirty="0"/>
              <a:t>PeMS</a:t>
            </a:r>
            <a:br>
              <a:rPr lang="en-US" sz="1600" dirty="0"/>
            </a:br>
            <a:r>
              <a:rPr lang="en-US" sz="1600" dirty="0"/>
              <a:t>(http://pems.dot.ca.gov/)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b="1" dirty="0"/>
              <a:t>500k</a:t>
            </a:r>
            <a:r>
              <a:rPr lang="en-US" sz="1600" dirty="0"/>
              <a:t> records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b="1" dirty="0"/>
              <a:t>4 GB </a:t>
            </a:r>
            <a:r>
              <a:rPr lang="en-US" sz="1600" dirty="0"/>
              <a:t>data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600" dirty="0"/>
          </a:p>
          <a:p>
            <a:pPr marL="228600" indent="-228600" algn="just">
              <a:buFont typeface="+mj-lt"/>
              <a:buAutoNum type="arabicPeriod"/>
            </a:pPr>
            <a:endParaRPr lang="en-US" sz="1600" dirty="0"/>
          </a:p>
          <a:p>
            <a:pPr marL="228600" indent="-228600" algn="just">
              <a:buFont typeface="+mj-lt"/>
              <a:buAutoNum type="arabicPeriod"/>
            </a:pPr>
            <a:endParaRPr lang="en-US" sz="1600" dirty="0"/>
          </a:p>
          <a:p>
            <a:pPr marL="228600" indent="-228600" algn="just">
              <a:buFont typeface="+mj-lt"/>
              <a:buAutoNum type="arabicPeriod"/>
            </a:pPr>
            <a:endParaRPr lang="en-US" sz="1600" dirty="0"/>
          </a:p>
          <a:p>
            <a:pPr marL="228600" indent="-228600" algn="just">
              <a:buFont typeface="+mj-lt"/>
              <a:buAutoNum type="arabicPeriod"/>
            </a:pPr>
            <a:endParaRPr lang="en-US" sz="1600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8792354-6BCC-4724-AEB8-C83C968B4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53" y="1903066"/>
            <a:ext cx="732119" cy="73211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7FE6B0B-88FA-48BF-B8F5-E02A4B0EED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33" y="1893955"/>
            <a:ext cx="775354" cy="775354"/>
          </a:xfrm>
          <a:prstGeom prst="rect">
            <a:avLst/>
          </a:prstGeom>
        </p:spPr>
      </p:pic>
      <p:pic>
        <p:nvPicPr>
          <p:cNvPr id="75" name="Picture 74" descr="A picture containing graphics, toy&#10;&#10;Description automatically generated">
            <a:extLst>
              <a:ext uri="{FF2B5EF4-FFF2-40B4-BE49-F238E27FC236}">
                <a16:creationId xmlns:a16="http://schemas.microsoft.com/office/drawing/2014/main" id="{B3F5EB5B-0AEE-4621-84DC-1B4F0F540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820" y="1805819"/>
            <a:ext cx="826085" cy="8260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6DCDE4-714C-4D59-BC2B-04DD33E152E4}"/>
              </a:ext>
            </a:extLst>
          </p:cNvPr>
          <p:cNvSpPr txBox="1"/>
          <p:nvPr/>
        </p:nvSpPr>
        <p:spPr>
          <a:xfrm>
            <a:off x="1358176" y="3556494"/>
            <a:ext cx="3505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Location: </a:t>
            </a:r>
            <a:r>
              <a:rPr lang="en-US" b="1" dirty="0">
                <a:solidFill>
                  <a:srgbClr val="FF0000"/>
                </a:solidFill>
              </a:rPr>
              <a:t>District 4, Bay Area, CA </a:t>
            </a:r>
            <a:r>
              <a:rPr lang="en-US" dirty="0">
                <a:solidFill>
                  <a:srgbClr val="0070C0"/>
                </a:solidFill>
              </a:rPr>
              <a:t>Freeways: </a:t>
            </a:r>
            <a:r>
              <a:rPr lang="en-US" dirty="0">
                <a:solidFill>
                  <a:srgbClr val="FF0000"/>
                </a:solidFill>
              </a:rPr>
              <a:t>101, 280, 680,880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AA16D2-79E3-4893-AE8E-9A3F93A032A6}"/>
              </a:ext>
            </a:extLst>
          </p:cNvPr>
          <p:cNvSpPr txBox="1"/>
          <p:nvPr/>
        </p:nvSpPr>
        <p:spPr>
          <a:xfrm>
            <a:off x="8188858" y="3648429"/>
            <a:ext cx="285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Type: </a:t>
            </a:r>
            <a:r>
              <a:rPr lang="en-US" dirty="0">
                <a:solidFill>
                  <a:srgbClr val="FF0000"/>
                </a:solidFill>
              </a:rPr>
              <a:t>One hour interval data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Range: </a:t>
            </a:r>
            <a:r>
              <a:rPr lang="en-US" dirty="0">
                <a:solidFill>
                  <a:srgbClr val="FF0000"/>
                </a:solidFill>
              </a:rPr>
              <a:t>2015-2020</a:t>
            </a:r>
          </a:p>
        </p:txBody>
      </p:sp>
    </p:spTree>
    <p:extLst>
      <p:ext uri="{BB962C8B-B14F-4D97-AF65-F5344CB8AC3E}">
        <p14:creationId xmlns:p14="http://schemas.microsoft.com/office/powerpoint/2010/main" val="1238295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plate PresentationGo Dark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 Slides">
  <a:themeElements>
    <a:clrScheme name="SJSU">
      <a:dk1>
        <a:srgbClr val="000000"/>
      </a:dk1>
      <a:lt1>
        <a:srgbClr val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Image Slides">
  <a:themeElements>
    <a:clrScheme name="SJSU">
      <a:dk1>
        <a:srgbClr val="000000"/>
      </a:dk1>
      <a:lt1>
        <a:srgbClr val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Blue Content Slides">
  <a:themeElements>
    <a:clrScheme name="SJSU">
      <a:dk1>
        <a:srgbClr val="000000"/>
      </a:dk1>
      <a:lt1>
        <a:srgbClr val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White Content Slides">
  <a:themeElements>
    <a:clrScheme name="SJSU">
      <a:dk1>
        <a:srgbClr val="000000"/>
      </a:dk1>
      <a:lt1>
        <a:srgbClr val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1031</Words>
  <Application>Microsoft Office PowerPoint</Application>
  <PresentationFormat>Widescreen</PresentationFormat>
  <Paragraphs>231</Paragraphs>
  <Slides>45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5" baseType="lpstr">
      <vt:lpstr>Arial</vt:lpstr>
      <vt:lpstr>Arial Black</vt:lpstr>
      <vt:lpstr>Arial Rounded MT Bold</vt:lpstr>
      <vt:lpstr>Calibri</vt:lpstr>
      <vt:lpstr>Calibri Light</vt:lpstr>
      <vt:lpstr>Franklin Gothic Heavy</vt:lpstr>
      <vt:lpstr>Helvetica</vt:lpstr>
      <vt:lpstr>Helvetica Neue</vt:lpstr>
      <vt:lpstr>Open Sans</vt:lpstr>
      <vt:lpstr>Source Sans Pro Black</vt:lpstr>
      <vt:lpstr>Spartan</vt:lpstr>
      <vt:lpstr>Office Theme</vt:lpstr>
      <vt:lpstr>Template PresentationGo Dark</vt:lpstr>
      <vt:lpstr>Cover Slides</vt:lpstr>
      <vt:lpstr>Image Slides</vt:lpstr>
      <vt:lpstr>Blue Content Slides</vt:lpstr>
      <vt:lpstr>White Content Slides</vt:lpstr>
      <vt:lpstr>Simple Light</vt:lpstr>
      <vt:lpstr>Office Theme</vt:lpstr>
      <vt:lpstr>Image</vt:lpstr>
      <vt:lpstr>PowerPoint Presentation</vt:lpstr>
      <vt:lpstr>    Acknowledgement Special thanks to Dr. Jerry Gao and Prof. Ron Mak for leading us in the right direction. Thank you, Dr. Lee Chang &amp; Department of Applied Data Science for giving us this opportunity. </vt:lpstr>
      <vt:lpstr>Outline</vt:lpstr>
      <vt:lpstr>PowerPoint Presentation</vt:lpstr>
      <vt:lpstr>MOTIVATION </vt:lpstr>
      <vt:lpstr>MOTIVATION</vt:lpstr>
      <vt:lpstr>PROJECT OBJECTIVE </vt:lpstr>
      <vt:lpstr>PowerPoint Presentation</vt:lpstr>
      <vt:lpstr>PowerPoint Presentation</vt:lpstr>
      <vt:lpstr>Combined Data collection diagram</vt:lpstr>
      <vt:lpstr>Data Collection for Traffic &amp; Incident data</vt:lpstr>
      <vt:lpstr>PowerPoint Presentation</vt:lpstr>
      <vt:lpstr>Data Preprocessing</vt:lpstr>
      <vt:lpstr>DASHBOARD WITH WEATHER &amp; TRAFFIC DATA</vt:lpstr>
      <vt:lpstr>TRAFFIC WEATHER INCIDENT DASHBOARD FOR 2019 FOR FWY 101 </vt:lpstr>
      <vt:lpstr> INCIDENT STATISTICS IN BAY AREA FOR 2019 FOR ALL 4 FREEWAYS  </vt:lpstr>
      <vt:lpstr>AVERAGE DELAYS IN HOURS IN FOUR FREEWAYS IN 2019 </vt:lpstr>
      <vt:lpstr>Findings</vt:lpstr>
      <vt:lpstr>Model Training Data Preparation</vt:lpstr>
      <vt:lpstr>Data Process Pipeline</vt:lpstr>
      <vt:lpstr>Machine Learning Models</vt:lpstr>
      <vt:lpstr>Sequential Model Architecture –LSTM &amp; GRU</vt:lpstr>
      <vt:lpstr>Gradient Boosting</vt:lpstr>
      <vt:lpstr>Stacking Ensemble Model</vt:lpstr>
      <vt:lpstr>Prediction - 400001 Station</vt:lpstr>
      <vt:lpstr>Model Architecture</vt:lpstr>
      <vt:lpstr>LSTM Model - 400001 Station</vt:lpstr>
      <vt:lpstr>GRU Model - 400001 Station</vt:lpstr>
      <vt:lpstr>Ensemble Models - 400001 station</vt:lpstr>
      <vt:lpstr>Evaluation Metrics - 400001 Station</vt:lpstr>
      <vt:lpstr>PowerPoint Presentation</vt:lpstr>
      <vt:lpstr>GRU Learning Curves - 400001 Station</vt:lpstr>
      <vt:lpstr>    Ensemble Learning Curve - 400001 Station</vt:lpstr>
      <vt:lpstr>Comparative Analysis</vt:lpstr>
      <vt:lpstr>   Model Results Validation in Jan 2020 - Station 420614  </vt:lpstr>
      <vt:lpstr>Model Comparison Classification Report and ROC Curves</vt:lpstr>
      <vt:lpstr>Challenges: - Using HPC to handle huge amounts of data. - Inconsistent data. - Limited access to Tableau desktop. - Covid-19 situation affected traffic flow, thus affecting further in-depth analysis.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aravind thangavel</dc:creator>
  <cp:lastModifiedBy>Sai Chaitanya Tolem</cp:lastModifiedBy>
  <cp:revision>84</cp:revision>
  <dcterms:created xsi:type="dcterms:W3CDTF">2020-05-14T00:50:22Z</dcterms:created>
  <dcterms:modified xsi:type="dcterms:W3CDTF">2020-05-16T17:30:24Z</dcterms:modified>
</cp:coreProperties>
</file>